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0"/>
  </p:notesMasterIdLst>
  <p:sldIdLst>
    <p:sldId id="492" r:id="rId2"/>
    <p:sldId id="545" r:id="rId3"/>
    <p:sldId id="553" r:id="rId4"/>
    <p:sldId id="555" r:id="rId5"/>
    <p:sldId id="383" r:id="rId6"/>
    <p:sldId id="384" r:id="rId7"/>
    <p:sldId id="381" r:id="rId8"/>
    <p:sldId id="520" r:id="rId9"/>
    <p:sldId id="494" r:id="rId10"/>
    <p:sldId id="407" r:id="rId11"/>
    <p:sldId id="460" r:id="rId12"/>
    <p:sldId id="387" r:id="rId13"/>
    <p:sldId id="497" r:id="rId14"/>
    <p:sldId id="496" r:id="rId15"/>
    <p:sldId id="408" r:id="rId16"/>
    <p:sldId id="461" r:id="rId17"/>
    <p:sldId id="462" r:id="rId18"/>
    <p:sldId id="396" r:id="rId19"/>
    <p:sldId id="499" r:id="rId20"/>
    <p:sldId id="498" r:id="rId21"/>
    <p:sldId id="410" r:id="rId22"/>
    <p:sldId id="464" r:id="rId23"/>
    <p:sldId id="397" r:id="rId24"/>
    <p:sldId id="503" r:id="rId25"/>
    <p:sldId id="502" r:id="rId26"/>
    <p:sldId id="411" r:id="rId27"/>
    <p:sldId id="537" r:id="rId28"/>
    <p:sldId id="538" r:id="rId29"/>
    <p:sldId id="539" r:id="rId30"/>
    <p:sldId id="466" r:id="rId31"/>
    <p:sldId id="467" r:id="rId32"/>
    <p:sldId id="398" r:id="rId33"/>
    <p:sldId id="508" r:id="rId34"/>
    <p:sldId id="507" r:id="rId35"/>
    <p:sldId id="506" r:id="rId36"/>
    <p:sldId id="412" r:id="rId37"/>
    <p:sldId id="465" r:id="rId38"/>
    <p:sldId id="399" r:id="rId39"/>
    <p:sldId id="551" r:id="rId40"/>
    <p:sldId id="522" r:id="rId41"/>
    <p:sldId id="509" r:id="rId42"/>
    <p:sldId id="540" r:id="rId43"/>
    <p:sldId id="541" r:id="rId44"/>
    <p:sldId id="552" r:id="rId45"/>
    <p:sldId id="558" r:id="rId46"/>
    <p:sldId id="556" r:id="rId47"/>
    <p:sldId id="559" r:id="rId48"/>
    <p:sldId id="557" r:id="rId49"/>
  </p:sldIdLst>
  <p:sldSz cx="12192000" cy="6858000"/>
  <p:notesSz cx="6858000" cy="9144000"/>
  <p:custDataLst>
    <p:tags r:id="rId51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CCFFCC"/>
    <a:srgbClr val="FFFFCC"/>
    <a:srgbClr val="CC00FF"/>
    <a:srgbClr val="006600"/>
    <a:srgbClr val="003399"/>
    <a:srgbClr val="FEFEF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000" autoAdjust="0"/>
    <p:restoredTop sz="94659" autoAdjust="0"/>
  </p:normalViewPr>
  <p:slideViewPr>
    <p:cSldViewPr snapToGrid="0">
      <p:cViewPr>
        <p:scale>
          <a:sx n="40" d="100"/>
          <a:sy n="40" d="100"/>
        </p:scale>
        <p:origin x="-1254" y="-6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370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2459E-ABDA-4458-9F73-B8E3831CF2B1}" type="datetimeFigureOut">
              <a:rPr lang="ru-RU" smtClean="0"/>
              <a:pPr/>
              <a:t>11.08.2022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F2AC85-8FA3-4917-BF9C-E8D02F09C34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alt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Составил</a:t>
            </a:r>
            <a:r>
              <a:rPr lang="de-DE" alt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alt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Н.П. </a:t>
            </a:r>
            <a:r>
              <a:rPr lang="ru-RU" altLang="ru-RU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Хмеленок</a:t>
            </a:r>
            <a:endParaRPr lang="ru-RU" alt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2AC85-8FA3-4917-BF9C-E8D02F09C34F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3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2588" y="695325"/>
            <a:ext cx="6089650" cy="3425825"/>
          </a:xfrm>
        </p:spPr>
      </p:sp>
      <p:sp>
        <p:nvSpPr>
          <p:cNvPr id="74137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  <p:sp>
        <p:nvSpPr>
          <p:cNvPr id="741380" name="Номер слайда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/>
            <a:fld id="{9F55C899-7BBD-4ED4-ADD5-49BAB5892B98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pPr eaLnBrk="1"/>
              <a:t>16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2588" y="695325"/>
            <a:ext cx="6089650" cy="3425825"/>
          </a:xfrm>
        </p:spPr>
      </p:sp>
      <p:sp>
        <p:nvSpPr>
          <p:cNvPr id="74240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  <p:sp>
        <p:nvSpPr>
          <p:cNvPr id="742404" name="Номер слайда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/>
            <a:fld id="{DA5AF57A-F9B0-4AEC-8B07-B5FCC99FC4B2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pPr eaLnBrk="1"/>
              <a:t>17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2588" y="695325"/>
            <a:ext cx="6089650" cy="3425825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227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Times New Roman" panose="02020603050405020304" pitchFamily="18" charset="0"/>
            </a:endParaRPr>
          </a:p>
        </p:txBody>
      </p:sp>
      <p:sp>
        <p:nvSpPr>
          <p:cNvPr id="822276" name="Номер слайда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/>
            <a:fld id="{CE27A044-922D-470F-A936-7B5705D0BD16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pPr eaLnBrk="1"/>
              <a:t>22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2588" y="695325"/>
            <a:ext cx="6089650" cy="3425825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227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Times New Roman" panose="02020603050405020304" pitchFamily="18" charset="0"/>
            </a:endParaRPr>
          </a:p>
        </p:txBody>
      </p:sp>
      <p:sp>
        <p:nvSpPr>
          <p:cNvPr id="822276" name="Номер слайда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/>
            <a:fld id="{CE27A044-922D-470F-A936-7B5705D0BD16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pPr eaLnBrk="1"/>
              <a:t>27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4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2588" y="695325"/>
            <a:ext cx="6089650" cy="3425825"/>
          </a:xfrm>
        </p:spPr>
      </p:sp>
      <p:sp>
        <p:nvSpPr>
          <p:cNvPr id="91648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  <p:sp>
        <p:nvSpPr>
          <p:cNvPr id="916484" name="Номер слайда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/>
            <a:fld id="{6F9147A3-E7F9-4193-BAB3-F4AD4CBE7814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pPr eaLnBrk="1"/>
              <a:t>30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5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2588" y="695325"/>
            <a:ext cx="6089650" cy="3425825"/>
          </a:xfrm>
        </p:spPr>
      </p:sp>
      <p:sp>
        <p:nvSpPr>
          <p:cNvPr id="91750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  <p:sp>
        <p:nvSpPr>
          <p:cNvPr id="917508" name="Номер слайда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/>
            <a:fld id="{51EF2F99-E7B3-449A-8C60-37E3B19C3229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pPr eaLnBrk="1"/>
              <a:t>31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3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2588" y="695325"/>
            <a:ext cx="6089650" cy="3425825"/>
          </a:xfrm>
        </p:spPr>
      </p:sp>
      <p:sp>
        <p:nvSpPr>
          <p:cNvPr id="86630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  <p:sp>
        <p:nvSpPr>
          <p:cNvPr id="866308" name="Номер слайда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/>
            <a:fld id="{14D20C6F-73E4-40F6-A74F-B56B58282261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pPr eaLnBrk="1"/>
              <a:t>37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5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2588" y="695325"/>
            <a:ext cx="6089650" cy="3425825"/>
          </a:xfrm>
        </p:spPr>
      </p:sp>
      <p:sp>
        <p:nvSpPr>
          <p:cNvPr id="121651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  <p:sp>
        <p:nvSpPr>
          <p:cNvPr id="1216516" name="Номер слайда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/>
            <a:fld id="{9CB1875C-4C39-48D4-9FE7-56B3041829AA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pPr eaLnBrk="1"/>
              <a:t>42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5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2588" y="695325"/>
            <a:ext cx="6089650" cy="3425825"/>
          </a:xfrm>
        </p:spPr>
      </p:sp>
      <p:sp>
        <p:nvSpPr>
          <p:cNvPr id="121651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  <p:sp>
        <p:nvSpPr>
          <p:cNvPr id="1216516" name="Номер слайда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/>
            <a:fld id="{9CB1875C-4C39-48D4-9FE7-56B3041829AA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pPr eaLnBrk="1"/>
              <a:t>45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5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2588" y="695325"/>
            <a:ext cx="6089650" cy="3425825"/>
          </a:xfrm>
        </p:spPr>
      </p:sp>
      <p:sp>
        <p:nvSpPr>
          <p:cNvPr id="121651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  <p:sp>
        <p:nvSpPr>
          <p:cNvPr id="1216516" name="Номер слайда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/>
            <a:fld id="{9CB1875C-4C39-48D4-9FE7-56B3041829AA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pPr eaLnBrk="1"/>
              <a:t>47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Составил</a:t>
            </a:r>
            <a:r>
              <a:rPr lang="de-DE" altLang="ru-RU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altLang="ru-RU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Н.П. Хмеленок</a:t>
            </a:r>
          </a:p>
          <a:p>
            <a:endParaRPr lang="en-GB" altLang="ru-RU" smtClean="0"/>
          </a:p>
        </p:txBody>
      </p:sp>
      <p:sp>
        <p:nvSpPr>
          <p:cNvPr id="2017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5671393-9905-4BC2-8056-6D0A934F9BF0}" type="slidenum">
              <a:rPr lang="ru-RU" altLang="ru-RU" smtClean="0"/>
              <a:pPr/>
              <a:t>2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Составил</a:t>
            </a:r>
            <a:r>
              <a:rPr lang="de-DE" altLang="ru-RU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altLang="ru-RU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Н.П. Хмеленок</a:t>
            </a:r>
          </a:p>
          <a:p>
            <a:endParaRPr lang="en-GB" altLang="ru-RU" smtClean="0"/>
          </a:p>
        </p:txBody>
      </p:sp>
      <p:sp>
        <p:nvSpPr>
          <p:cNvPr id="2017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5671393-9905-4BC2-8056-6D0A934F9BF0}" type="slidenum">
              <a:rPr lang="ru-RU" altLang="ru-RU" smtClean="0"/>
              <a:pPr/>
              <a:t>3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Составил</a:t>
            </a:r>
            <a:r>
              <a:rPr lang="de-DE" altLang="ru-RU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altLang="ru-RU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Н.П. Хмеленок</a:t>
            </a:r>
          </a:p>
          <a:p>
            <a:endParaRPr lang="en-GB" altLang="ru-RU" smtClean="0"/>
          </a:p>
        </p:txBody>
      </p:sp>
      <p:sp>
        <p:nvSpPr>
          <p:cNvPr id="2017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5671393-9905-4BC2-8056-6D0A934F9BF0}" type="slidenum">
              <a:rPr lang="ru-RU" altLang="ru-RU" smtClean="0"/>
              <a:pPr/>
              <a:t>4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alt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Составил</a:t>
            </a:r>
            <a:r>
              <a:rPr lang="de-DE" alt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alt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Н.П. </a:t>
            </a:r>
            <a:r>
              <a:rPr lang="ru-RU" altLang="ru-RU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Хмеленок</a:t>
            </a:r>
            <a:endParaRPr lang="ru-RU" alt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2AC85-8FA3-4917-BF9C-E8D02F09C34F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alt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Составил</a:t>
            </a:r>
            <a:r>
              <a:rPr lang="de-DE" alt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alt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Н.П. </a:t>
            </a:r>
            <a:r>
              <a:rPr lang="ru-RU" altLang="ru-RU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Хмеленок</a:t>
            </a:r>
            <a:endParaRPr lang="ru-RU" alt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2AC85-8FA3-4917-BF9C-E8D02F09C34F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alt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Составил</a:t>
            </a:r>
            <a:r>
              <a:rPr lang="de-DE" alt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alt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Н.П. </a:t>
            </a:r>
            <a:r>
              <a:rPr lang="ru-RU" altLang="ru-RU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Хмеленок</a:t>
            </a:r>
            <a:endParaRPr lang="ru-RU" alt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2AC85-8FA3-4917-BF9C-E8D02F09C34F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alt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Составил</a:t>
            </a:r>
            <a:r>
              <a:rPr lang="de-DE" alt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alt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Н.П. </a:t>
            </a:r>
            <a:r>
              <a:rPr lang="ru-RU" altLang="ru-RU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Хмеленок</a:t>
            </a:r>
            <a:endParaRPr lang="ru-RU" altLang="ru-R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2AC85-8FA3-4917-BF9C-E8D02F09C34F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2588" y="695325"/>
            <a:ext cx="6089650" cy="3425825"/>
          </a:xfrm>
        </p:spPr>
      </p:sp>
      <p:sp>
        <p:nvSpPr>
          <p:cNvPr id="7311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  <p:sp>
        <p:nvSpPr>
          <p:cNvPr id="731140" name="Номер слайда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/>
            <a:fld id="{456729A2-C56D-4F10-A72F-8C4EFC1FB87C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pPr eaLnBrk="1"/>
              <a:t>11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AFD47-03BE-490F-B5E1-E649C598F7D2}" type="datetimeFigureOut">
              <a:rPr lang="ru-RU" smtClean="0"/>
              <a:pPr/>
              <a:t>11.08.2022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5C37-BF05-44AE-A700-19AFA91B8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AFD47-03BE-490F-B5E1-E649C598F7D2}" type="datetimeFigureOut">
              <a:rPr lang="ru-RU" smtClean="0"/>
              <a:pPr/>
              <a:t>11.08.2022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5C37-BF05-44AE-A700-19AFA91B8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AFD47-03BE-490F-B5E1-E649C598F7D2}" type="datetimeFigureOut">
              <a:rPr lang="ru-RU" smtClean="0"/>
              <a:pPr/>
              <a:t>11.08.2022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5C37-BF05-44AE-A700-19AFA91B8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AFD47-03BE-490F-B5E1-E649C598F7D2}" type="datetimeFigureOut">
              <a:rPr lang="ru-RU" smtClean="0"/>
              <a:pPr/>
              <a:t>11.08.2022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5C37-BF05-44AE-A700-19AFA91B8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AFD47-03BE-490F-B5E1-E649C598F7D2}" type="datetimeFigureOut">
              <a:rPr lang="ru-RU" smtClean="0"/>
              <a:pPr/>
              <a:t>11.08.2022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5C37-BF05-44AE-A700-19AFA91B8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AFD47-03BE-490F-B5E1-E649C598F7D2}" type="datetimeFigureOut">
              <a:rPr lang="ru-RU" smtClean="0"/>
              <a:pPr/>
              <a:t>11.08.2022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5C37-BF05-44AE-A700-19AFA91B8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AFD47-03BE-490F-B5E1-E649C598F7D2}" type="datetimeFigureOut">
              <a:rPr lang="ru-RU" smtClean="0"/>
              <a:pPr/>
              <a:t>11.08.2022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5C37-BF05-44AE-A700-19AFA91B8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AFD47-03BE-490F-B5E1-E649C598F7D2}" type="datetimeFigureOut">
              <a:rPr lang="ru-RU" smtClean="0"/>
              <a:pPr/>
              <a:t>11.08.2022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5C37-BF05-44AE-A700-19AFA91B8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AFD47-03BE-490F-B5E1-E649C598F7D2}" type="datetimeFigureOut">
              <a:rPr lang="ru-RU" smtClean="0"/>
              <a:pPr/>
              <a:t>11.08.2022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5C37-BF05-44AE-A700-19AFA91B8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AFD47-03BE-490F-B5E1-E649C598F7D2}" type="datetimeFigureOut">
              <a:rPr lang="ru-RU" smtClean="0"/>
              <a:pPr/>
              <a:t>11.08.2022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5C37-BF05-44AE-A700-19AFA91B8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AFD47-03BE-490F-B5E1-E649C598F7D2}" type="datetimeFigureOut">
              <a:rPr lang="ru-RU" smtClean="0"/>
              <a:pPr/>
              <a:t>11.08.2022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5C37-BF05-44AE-A700-19AFA91B8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5AFD47-03BE-490F-B5E1-E649C598F7D2}" type="datetimeFigureOut">
              <a:rPr lang="ru-RU" smtClean="0"/>
              <a:pPr/>
              <a:t>11.08.2022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A5C37-BF05-44AE-A700-19AFA91B8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audio" Target="../media/audio9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audio" Target="../media/audio25.wav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8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audio" Target="../media/audio29.wav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audio" Target="../media/audio29.wav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audio" Target="../media/audio30.wav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audio" Target="../media/audio32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audio" Target="../media/audio5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0" y="1431741"/>
            <a:ext cx="12192000" cy="1794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794" tIns="50397" rIns="100794" bIns="50397">
            <a:spAutoFit/>
          </a:bodyPr>
          <a:lstStyle/>
          <a:p>
            <a:pPr algn="ctr">
              <a:tabLst>
                <a:tab pos="2239963" algn="l"/>
              </a:tabLst>
              <a:defRPr/>
            </a:pPr>
            <a:r>
              <a:rPr lang="ru-RU" sz="11000" b="1" i="1" dirty="0" smtClean="0">
                <a:ln w="3175" cmpd="sng">
                  <a:noFill/>
                </a:ln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Учимся читать</a:t>
            </a:r>
            <a:endParaRPr lang="ru-RU" sz="11000" b="1" i="1" dirty="0">
              <a:ln w="3175" cmpd="sng">
                <a:noFill/>
              </a:ln>
              <a:gradFill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0" y="3071386"/>
            <a:ext cx="12192000" cy="1794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794" tIns="50397" rIns="100794" bIns="50397">
            <a:spAutoFit/>
          </a:bodyPr>
          <a:lstStyle/>
          <a:p>
            <a:pPr algn="ctr">
              <a:buFont typeface="Times New Roman" pitchFamily="16" charset="0"/>
              <a:buNone/>
              <a:defRPr/>
            </a:pPr>
            <a:r>
              <a:rPr lang="ru-RU" sz="11000" b="1" i="1" dirty="0">
                <a:ln w="3175" cmpd="sng">
                  <a:noFill/>
                </a:ln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по-немецки</a:t>
            </a:r>
          </a:p>
        </p:txBody>
      </p:sp>
      <p:sp>
        <p:nvSpPr>
          <p:cNvPr id="4" name="Прямоугольник 11"/>
          <p:cNvSpPr>
            <a:spLocks noChangeArrowheads="1"/>
          </p:cNvSpPr>
          <p:nvPr/>
        </p:nvSpPr>
        <p:spPr bwMode="auto">
          <a:xfrm>
            <a:off x="-1588" y="5859463"/>
            <a:ext cx="12192001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 i="1" dirty="0">
                <a:solidFill>
                  <a:srgbClr val="006600"/>
                </a:solidFill>
              </a:rPr>
              <a:t>Хмеленок Николай Павлович</a:t>
            </a:r>
            <a:endParaRPr lang="ru-RU" sz="4400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hlinkClick r:id="" action="ppaction://noaction">
              <a:snd r:embed="rId2" name="ein-mein-usw.wav"/>
            </a:hlinkClick>
          </p:cNvPr>
          <p:cNvSpPr>
            <a:spLocks noChangeArrowheads="1"/>
          </p:cNvSpPr>
          <p:nvPr/>
        </p:nvSpPr>
        <p:spPr bwMode="auto">
          <a:xfrm>
            <a:off x="0" y="409903"/>
            <a:ext cx="121920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-228600" algn="l"/>
              </a:tabLst>
            </a:pPr>
            <a:r>
              <a:rPr kumimoji="0" lang="de-DE" sz="7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kumimoji="0" lang="de-DE" sz="72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ei</a:t>
            </a:r>
            <a:r>
              <a:rPr kumimoji="0" lang="de-DE" sz="7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n, nein, deine,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-228600" algn="l"/>
              </a:tabLst>
            </a:pPr>
            <a:r>
              <a:rPr kumimoji="0" lang="de-DE" sz="7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leider, das Eis, eins, drei,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-228600" algn="l"/>
              </a:tabLst>
            </a:pPr>
            <a:r>
              <a:rPr kumimoji="0" lang="de-DE" sz="7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der Feiertag, Beine, frei, der Freitag, das Kleid, Heimat </a:t>
            </a:r>
            <a:endParaRPr kumimoji="0" lang="de-DE" sz="7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in-mein-us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22222" y="447865"/>
            <a:ext cx="3758722" cy="3716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3">
            <a:hlinkClick r:id="" action="ppaction://noaction">
              <a:snd r:embed="rId4" name="ie.wav"/>
            </a:hlinkClick>
          </p:cNvPr>
          <p:cNvSpPr txBox="1">
            <a:spLocks noChangeArrowheads="1"/>
          </p:cNvSpPr>
          <p:nvPr/>
        </p:nvSpPr>
        <p:spPr bwMode="auto">
          <a:xfrm>
            <a:off x="0" y="4071308"/>
            <a:ext cx="12192000" cy="2769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algn="ctr"/>
            <a:r>
              <a:rPr lang="ru-RU" altLang="ru-RU" sz="5400" b="1" i="1" dirty="0">
                <a:solidFill>
                  <a:srgbClr val="00664D"/>
                </a:solidFill>
                <a:cs typeface="Arial" panose="020B0604020202020204" pitchFamily="34" charset="0"/>
              </a:rPr>
              <a:t>Буквосочетание</a:t>
            </a:r>
            <a:r>
              <a:rPr lang="en-US" altLang="ru-RU" sz="5400" b="1" i="1" dirty="0">
                <a:solidFill>
                  <a:srgbClr val="00664D"/>
                </a:solidFill>
                <a:cs typeface="Arial" panose="020B0604020202020204" pitchFamily="34" charset="0"/>
              </a:rPr>
              <a:t> </a:t>
            </a:r>
            <a:r>
              <a:rPr lang="en-US" altLang="ru-RU" sz="66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altLang="ru-RU" sz="6600" b="1" i="1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e</a:t>
            </a:r>
            <a:endParaRPr lang="ru-RU" altLang="ru-RU" sz="6600" b="1" i="1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altLang="ru-RU" sz="5400" b="1" i="1" dirty="0">
                <a:solidFill>
                  <a:srgbClr val="00664D"/>
                </a:solidFill>
                <a:cs typeface="Arial" panose="020B0604020202020204" pitchFamily="34" charset="0"/>
              </a:rPr>
              <a:t>читается как долгое </a:t>
            </a:r>
            <a:r>
              <a:rPr lang="en-US" altLang="ru-RU" sz="5400" b="1" i="1" dirty="0">
                <a:solidFill>
                  <a:srgbClr val="C00000"/>
                </a:solidFill>
                <a:cs typeface="Arial" panose="020B0604020202020204" pitchFamily="34" charset="0"/>
              </a:rPr>
              <a:t>[</a:t>
            </a:r>
            <a:r>
              <a:rPr lang="en-US" altLang="ru-RU" sz="5400" b="1" i="1" dirty="0" err="1">
                <a:solidFill>
                  <a:srgbClr val="C00000"/>
                </a:solidFill>
                <a:cs typeface="Arial" panose="020B0604020202020204" pitchFamily="34" charset="0"/>
              </a:rPr>
              <a:t>i</a:t>
            </a:r>
            <a:r>
              <a:rPr lang="ru-RU" altLang="ru-RU" sz="5400" b="1" i="1" dirty="0">
                <a:solidFill>
                  <a:srgbClr val="C00000"/>
                </a:solidFill>
                <a:cs typeface="Arial" panose="020B0604020202020204" pitchFamily="34" charset="0"/>
              </a:rPr>
              <a:t>:</a:t>
            </a:r>
            <a:r>
              <a:rPr lang="en-US" altLang="ru-RU" sz="5400" b="1" i="1" dirty="0">
                <a:solidFill>
                  <a:srgbClr val="C00000"/>
                </a:solidFill>
                <a:cs typeface="Arial" panose="020B0604020202020204" pitchFamily="34" charset="0"/>
              </a:rPr>
              <a:t>]</a:t>
            </a:r>
            <a:endParaRPr lang="ru-RU" altLang="ru-RU" sz="5400" b="1" i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algn="ctr"/>
            <a:r>
              <a:rPr lang="ru-RU" altLang="ru-RU" sz="5400" b="1" i="1" dirty="0">
                <a:solidFill>
                  <a:srgbClr val="0033CC"/>
                </a:solidFill>
                <a:cs typeface="Arial" panose="020B0604020202020204" pitchFamily="34" charset="0"/>
              </a:rPr>
              <a:t>(«шарик» улетает)</a:t>
            </a:r>
            <a:endParaRPr lang="en-US" altLang="ru-RU" sz="5400" b="1" i="1" dirty="0">
              <a:solidFill>
                <a:srgbClr val="0033CC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e-zvu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hlinkClick r:id="" action="ppaction://noaction">
              <a:snd r:embed="rId2" name="ie-Worter.wav"/>
            </a:hlinkClick>
          </p:cNvPr>
          <p:cNvSpPr>
            <a:spLocks noChangeArrowheads="1"/>
          </p:cNvSpPr>
          <p:nvPr/>
        </p:nvSpPr>
        <p:spPr bwMode="auto">
          <a:xfrm>
            <a:off x="0" y="1418896"/>
            <a:ext cx="12192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-228600" algn="l"/>
              </a:tabLst>
            </a:pP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w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ie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, l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ie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ben, h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ie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r, Galer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ie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, n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ie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, s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ie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ben </a:t>
            </a:r>
            <a:endParaRPr kumimoji="0" lang="de-DE" sz="7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e-Wor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hlinkClick r:id="" action="ppaction://noaction">
              <a:snd r:embed="rId2" name="ie-Worter.wav"/>
            </a:hlinkClick>
          </p:cNvPr>
          <p:cNvSpPr>
            <a:spLocks noChangeArrowheads="1"/>
          </p:cNvSpPr>
          <p:nvPr/>
        </p:nvSpPr>
        <p:spPr bwMode="auto">
          <a:xfrm>
            <a:off x="0" y="1418896"/>
            <a:ext cx="12192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-228600" algn="l"/>
              </a:tabLst>
            </a:pP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w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ie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, l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ie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ben, h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ie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r, Galerie, nie, sieben </a:t>
            </a:r>
            <a:endParaRPr kumimoji="0" lang="de-DE" sz="7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e-Wor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hlinkClick r:id="" action="ppaction://noaction">
              <a:snd r:embed="rId2" name="die, wie.wav"/>
            </a:hlinkClick>
          </p:cNvPr>
          <p:cNvSpPr>
            <a:spLocks noChangeArrowheads="1"/>
          </p:cNvSpPr>
          <p:nvPr/>
        </p:nvSpPr>
        <p:spPr bwMode="auto">
          <a:xfrm>
            <a:off x="0" y="1418896"/>
            <a:ext cx="121920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-228600" algn="l"/>
              </a:tabLst>
            </a:pP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de-DE" sz="7200" b="1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ie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, w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ie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, h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ie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r, die L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ie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der, w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ie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der, l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ie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ben, der Br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ie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f, t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ie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f, der D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ie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nstag</a:t>
            </a:r>
            <a:endParaRPr kumimoji="0" lang="de-DE" sz="7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e, w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hlinkClick r:id="" action="ppaction://noaction">
              <a:snd r:embed="rId2" name="die, wie.wav"/>
            </a:hlinkClick>
          </p:cNvPr>
          <p:cNvSpPr>
            <a:spLocks noChangeArrowheads="1"/>
          </p:cNvSpPr>
          <p:nvPr/>
        </p:nvSpPr>
        <p:spPr bwMode="auto">
          <a:xfrm>
            <a:off x="0" y="1418896"/>
            <a:ext cx="121920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-228600" algn="l"/>
              </a:tabLst>
            </a:pP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de-DE" sz="7200" b="1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ie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, wie, hier, die Lieder, wieder, lieben, der Brief, tief, der Dienstag</a:t>
            </a:r>
            <a:endParaRPr kumimoji="0" lang="de-DE" sz="7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e, w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519754"/>
            <a:ext cx="12192000" cy="3539420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ctr">
              <a:defRPr/>
            </a:pPr>
            <a:r>
              <a:rPr lang="de-DE" sz="9600" dirty="0">
                <a:solidFill>
                  <a:srgbClr val="FF0000"/>
                </a:solidFill>
                <a:latin typeface="Arial Black" pitchFamily="34" charset="0"/>
                <a:cs typeface="Arial" charset="0"/>
              </a:rPr>
              <a:t>S</a:t>
            </a:r>
            <a:r>
              <a:rPr lang="ru-RU" sz="8700" b="1" i="1" dirty="0">
                <a:solidFill>
                  <a:srgbClr val="00664D"/>
                </a:solidFill>
                <a:latin typeface="Arial" charset="0"/>
                <a:cs typeface="Arial" charset="0"/>
              </a:rPr>
              <a:t> </a:t>
            </a:r>
            <a:r>
              <a:rPr lang="ru-RU" sz="6500" b="1" i="1" dirty="0">
                <a:solidFill>
                  <a:srgbClr val="00664D"/>
                </a:solidFill>
                <a:latin typeface="Arial" charset="0"/>
                <a:cs typeface="Arial" charset="0"/>
              </a:rPr>
              <a:t>перед</a:t>
            </a:r>
          </a:p>
          <a:p>
            <a:pPr algn="ctr">
              <a:defRPr/>
            </a:pPr>
            <a:r>
              <a:rPr lang="ru-RU" sz="6500" b="1" i="1" dirty="0">
                <a:solidFill>
                  <a:srgbClr val="00664D"/>
                </a:solidFill>
                <a:latin typeface="Arial" charset="0"/>
                <a:cs typeface="Arial" charset="0"/>
              </a:rPr>
              <a:t>гласными читается</a:t>
            </a:r>
          </a:p>
          <a:p>
            <a:pPr algn="ctr">
              <a:defRPr/>
            </a:pPr>
            <a:r>
              <a:rPr lang="ru-RU" sz="6500" b="1" i="1" dirty="0">
                <a:solidFill>
                  <a:srgbClr val="C00000"/>
                </a:solidFill>
                <a:latin typeface="Arial" charset="0"/>
                <a:cs typeface="Arial" charset="0"/>
              </a:rPr>
              <a:t>звонко</a:t>
            </a:r>
            <a:r>
              <a:rPr lang="ru-RU" sz="6500" b="1" i="1" dirty="0">
                <a:solidFill>
                  <a:srgbClr val="00664D"/>
                </a:solidFill>
                <a:latin typeface="Arial" charset="0"/>
                <a:cs typeface="Arial" charset="0"/>
              </a:rPr>
              <a:t> </a:t>
            </a:r>
            <a:endParaRPr lang="ru-RU" sz="6500" b="1" i="1" dirty="0">
              <a:solidFill>
                <a:srgbClr val="2D2D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=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Прямоугольник 2">
            <a:hlinkClick r:id="" action="ppaction://noaction">
              <a:snd r:embed="rId3" name="s=z.wav"/>
            </a:hlinkClick>
          </p:cNvPr>
          <p:cNvSpPr>
            <a:spLocks noChangeArrowheads="1"/>
          </p:cNvSpPr>
          <p:nvPr/>
        </p:nvSpPr>
        <p:spPr bwMode="auto">
          <a:xfrm>
            <a:off x="0" y="3817843"/>
            <a:ext cx="12192000" cy="295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algn="ctr"/>
            <a:r>
              <a:rPr lang="ru-RU" altLang="ru-RU" sz="6000" b="1" i="1" dirty="0">
                <a:solidFill>
                  <a:srgbClr val="00664D"/>
                </a:solidFill>
                <a:cs typeface="Arial" panose="020B0604020202020204" pitchFamily="34" charset="0"/>
              </a:rPr>
              <a:t>Буква </a:t>
            </a:r>
            <a:r>
              <a:rPr lang="de-DE" altLang="ru-RU" sz="6000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</a:t>
            </a:r>
            <a:r>
              <a:rPr lang="ru-RU" altLang="ru-RU" sz="6000" b="1" i="1" dirty="0">
                <a:solidFill>
                  <a:srgbClr val="00664D"/>
                </a:solidFill>
                <a:cs typeface="Arial" panose="020B0604020202020204" pitchFamily="34" charset="0"/>
              </a:rPr>
              <a:t> перед</a:t>
            </a:r>
          </a:p>
          <a:p>
            <a:pPr algn="ctr"/>
            <a:r>
              <a:rPr lang="ru-RU" altLang="ru-RU" sz="6000" b="1" i="1" dirty="0">
                <a:solidFill>
                  <a:srgbClr val="00664D"/>
                </a:solidFill>
                <a:cs typeface="Arial" panose="020B0604020202020204" pitchFamily="34" charset="0"/>
              </a:rPr>
              <a:t>гласными читается</a:t>
            </a:r>
          </a:p>
          <a:p>
            <a:pPr algn="ctr"/>
            <a:r>
              <a:rPr lang="ru-RU" altLang="ru-RU" sz="6000" b="1" i="1" dirty="0">
                <a:solidFill>
                  <a:srgbClr val="00664D"/>
                </a:solidFill>
                <a:cs typeface="Arial" panose="020B0604020202020204" pitchFamily="34" charset="0"/>
              </a:rPr>
              <a:t>звонко как </a:t>
            </a:r>
            <a:r>
              <a:rPr lang="en-US" altLang="ru-RU" sz="6000" b="1" i="1" dirty="0">
                <a:solidFill>
                  <a:srgbClr val="0033CC"/>
                </a:solidFill>
                <a:cs typeface="Arial" panose="020B0604020202020204" pitchFamily="34" charset="0"/>
              </a:rPr>
              <a:t>[z]</a:t>
            </a:r>
            <a:endParaRPr lang="ru-RU" altLang="ru-RU" sz="6000" i="1" dirty="0">
              <a:solidFill>
                <a:srgbClr val="0033CC"/>
              </a:solidFill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75861" y="447866"/>
            <a:ext cx="3569051" cy="3305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=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hlinkClick r:id="" action="ppaction://noaction">
              <a:snd r:embed="rId2" name="s=z Worter.wav"/>
            </a:hlinkClick>
          </p:cNvPr>
          <p:cNvSpPr>
            <a:spLocks noChangeArrowheads="1"/>
          </p:cNvSpPr>
          <p:nvPr/>
        </p:nvSpPr>
        <p:spPr bwMode="auto">
          <a:xfrm>
            <a:off x="0" y="1308537"/>
            <a:ext cx="121920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-228600" algn="l"/>
              </a:tabLst>
            </a:pPr>
            <a:r>
              <a:rPr lang="de-DE" sz="8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de-DE" sz="8800" b="1" i="1" dirty="0" smtClean="0">
                <a:latin typeface="Arial" pitchFamily="34" charset="0"/>
                <a:cs typeface="Arial" pitchFamily="34" charset="0"/>
              </a:rPr>
              <a:t>onne, Ha</a:t>
            </a:r>
            <a:r>
              <a:rPr lang="de-DE" sz="8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de-DE" sz="8800" b="1" i="1" dirty="0" smtClean="0">
                <a:latin typeface="Arial" pitchFamily="34" charset="0"/>
                <a:cs typeface="Arial" pitchFamily="34" charset="0"/>
              </a:rPr>
              <a:t>e, Ro</a:t>
            </a:r>
            <a:r>
              <a:rPr lang="de-DE" sz="8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de-DE" sz="8800" b="1" i="1" dirty="0" smtClean="0">
                <a:latin typeface="Arial" pitchFamily="34" charset="0"/>
                <a:cs typeface="Arial" pitchFamily="34" charset="0"/>
              </a:rPr>
              <a:t>e, Matro</a:t>
            </a:r>
            <a:r>
              <a:rPr lang="de-DE" sz="8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de-DE" sz="8800" b="1" i="1" dirty="0" smtClean="0">
                <a:latin typeface="Arial" pitchFamily="34" charset="0"/>
                <a:cs typeface="Arial" pitchFamily="34" charset="0"/>
              </a:rPr>
              <a:t>e, </a:t>
            </a:r>
            <a:r>
              <a:rPr lang="de-DE" sz="8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de-DE" sz="8800" b="1" i="1" dirty="0" smtClean="0">
                <a:latin typeface="Arial" pitchFamily="34" charset="0"/>
                <a:cs typeface="Arial" pitchFamily="34" charset="0"/>
              </a:rPr>
              <a:t>agen, Blu</a:t>
            </a:r>
            <a:r>
              <a:rPr lang="de-DE" sz="8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de-DE" sz="8800" b="1" i="1" dirty="0" smtClean="0">
                <a:latin typeface="Arial" pitchFamily="34" charset="0"/>
                <a:cs typeface="Arial" pitchFamily="34" charset="0"/>
              </a:rPr>
              <a:t>e </a:t>
            </a:r>
            <a:endParaRPr kumimoji="0" lang="de-DE" sz="8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=z Wor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hlinkClick r:id="" action="ppaction://noaction">
              <a:snd r:embed="rId2" name="s=z Worter.wav"/>
            </a:hlinkClick>
          </p:cNvPr>
          <p:cNvSpPr>
            <a:spLocks noChangeArrowheads="1"/>
          </p:cNvSpPr>
          <p:nvPr/>
        </p:nvSpPr>
        <p:spPr bwMode="auto">
          <a:xfrm>
            <a:off x="0" y="1156137"/>
            <a:ext cx="121920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-228600" algn="l"/>
              </a:tabLst>
            </a:pPr>
            <a:r>
              <a:rPr lang="de-DE" sz="8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de-DE" sz="8800" b="1" i="1" dirty="0" smtClean="0">
                <a:latin typeface="Arial" pitchFamily="34" charset="0"/>
                <a:cs typeface="Arial" pitchFamily="34" charset="0"/>
              </a:rPr>
              <a:t>onne, Hase, Rose, Matrose, sagen, Bluse </a:t>
            </a:r>
            <a:endParaRPr kumimoji="0" lang="de-DE" sz="8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=z Wor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">
            <a:hlinkClick r:id="" action="ppaction://noaction">
              <a:snd r:embed="rId3" name="ABC.wav"/>
            </a:hlinkClick>
          </p:cNvPr>
          <p:cNvSpPr txBox="1">
            <a:spLocks noChangeArrowheads="1"/>
          </p:cNvSpPr>
          <p:nvPr/>
        </p:nvSpPr>
        <p:spPr bwMode="auto">
          <a:xfrm>
            <a:off x="0" y="781050"/>
            <a:ext cx="12192000" cy="2800767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8800" b="1" i="1" spc="6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ABCDEFG</a:t>
            </a:r>
            <a:r>
              <a:rPr lang="en-US" sz="8800" b="1" i="1" spc="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HIJKLMNOP</a:t>
            </a:r>
            <a:r>
              <a:rPr lang="en-US" sz="8800" b="1" i="1" spc="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8800" b="1" i="1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QRSTUVW</a:t>
            </a:r>
            <a:r>
              <a:rPr lang="en-US" sz="8800" b="1" i="1" spc="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XYZ  </a:t>
            </a:r>
            <a:r>
              <a:rPr lang="de-DE" sz="8800" b="1" i="1" spc="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ä</a:t>
            </a:r>
            <a:r>
              <a:rPr lang="de-DE" sz="8800" b="1" i="1" spc="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</a:t>
            </a:r>
            <a:r>
              <a:rPr lang="de-DE" sz="8800" b="1" i="1" spc="6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  <a:r>
              <a:rPr lang="de-DE" sz="8800" b="1" i="1" spc="6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ß</a:t>
            </a:r>
            <a:r>
              <a:rPr lang="en-US" sz="8800" b="1" i="1" spc="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8800" b="1" i="1" spc="6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Box 3">
            <a:hlinkClick r:id="" action="ppaction://noaction">
              <a:snd r:embed="rId4" name="Lied-ABC.wav"/>
            </a:hlinkClick>
          </p:cNvPr>
          <p:cNvSpPr txBox="1">
            <a:spLocks noChangeArrowheads="1"/>
          </p:cNvSpPr>
          <p:nvPr/>
        </p:nvSpPr>
        <p:spPr bwMode="auto">
          <a:xfrm>
            <a:off x="0" y="3771900"/>
            <a:ext cx="12192000" cy="2800767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8800" b="1" i="1" spc="600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abcdefg</a:t>
            </a:r>
            <a:r>
              <a:rPr lang="en-US" sz="8800" b="1" i="1" spc="6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hijklmnop</a:t>
            </a:r>
            <a:r>
              <a:rPr lang="en-US" sz="8800" b="1" i="1" spc="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8800" b="1" i="1" spc="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qrstuvw</a:t>
            </a:r>
            <a:r>
              <a:rPr lang="en-US" sz="8800" b="1" i="1" spc="6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xyz</a:t>
            </a:r>
            <a:r>
              <a:rPr lang="en-US" sz="8800" b="1" i="1" spc="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8800" b="1" i="1" spc="6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B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ied-AB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hlinkClick r:id="" action="ppaction://noaction">
              <a:snd r:embed="rId2" name="sind, sagen.wav"/>
            </a:hlinkClick>
          </p:cNvPr>
          <p:cNvSpPr>
            <a:spLocks noChangeArrowheads="1"/>
          </p:cNvSpPr>
          <p:nvPr/>
        </p:nvSpPr>
        <p:spPr bwMode="auto">
          <a:xfrm>
            <a:off x="0" y="851337"/>
            <a:ext cx="121920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-228600" algn="l"/>
              </a:tabLst>
            </a:pPr>
            <a:r>
              <a:rPr lang="de-DE" sz="7200" b="1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ind, 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agen, le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en, 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eite, die Rei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e, die 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onne, 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ein, 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ie, 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ieben, die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er,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-228600" algn="l"/>
              </a:tabLst>
            </a:pP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die Fri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ur</a:t>
            </a:r>
            <a:endParaRPr kumimoji="0" lang="de-DE" sz="7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nd, sa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hlinkClick r:id="" action="ppaction://noaction">
              <a:snd r:embed="rId2" name="sind, sagen.wav"/>
            </a:hlinkClick>
          </p:cNvPr>
          <p:cNvSpPr>
            <a:spLocks noChangeArrowheads="1"/>
          </p:cNvSpPr>
          <p:nvPr/>
        </p:nvSpPr>
        <p:spPr bwMode="auto">
          <a:xfrm>
            <a:off x="0" y="851337"/>
            <a:ext cx="121920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-228600" algn="l"/>
              </a:tabLst>
            </a:pPr>
            <a:r>
              <a:rPr lang="de-DE" sz="7200" b="1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ind, sagen, lesen, Seite, die Reise, die Sonne, sein, sie, sieben, dieser,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-228600" algn="l"/>
              </a:tabLst>
            </a:pP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die Frisur</a:t>
            </a:r>
            <a:endParaRPr kumimoji="0" lang="de-DE" sz="7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nd, sa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Прямоугольник 3"/>
          <p:cNvSpPr>
            <a:spLocks noChangeArrowheads="1"/>
          </p:cNvSpPr>
          <p:nvPr/>
        </p:nvSpPr>
        <p:spPr bwMode="auto">
          <a:xfrm>
            <a:off x="0" y="1098825"/>
            <a:ext cx="12192000" cy="433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algn="ctr"/>
            <a:r>
              <a:rPr lang="ru-RU" altLang="ru-RU" sz="6000" b="1" i="1" dirty="0">
                <a:solidFill>
                  <a:srgbClr val="00664D"/>
                </a:solidFill>
                <a:latin typeface="Arial" pitchFamily="34" charset="0"/>
                <a:cs typeface="Arial" pitchFamily="34" charset="0"/>
              </a:rPr>
              <a:t>Буква </a:t>
            </a:r>
            <a:r>
              <a:rPr lang="ru-RU" altLang="ru-RU" sz="9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de-DE" altLang="ru-RU" sz="9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altLang="ru-RU" sz="9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96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–</a:t>
            </a:r>
          </a:p>
          <a:p>
            <a:pPr algn="ctr"/>
            <a:r>
              <a:rPr lang="ru-RU" altLang="ru-RU" sz="6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в средине и конце слова не читается, </a:t>
            </a:r>
            <a:r>
              <a:rPr lang="ru-RU" altLang="ru-RU" sz="6000" b="1" i="1" dirty="0">
                <a:solidFill>
                  <a:srgbClr val="00664D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de-DE" altLang="ru-RU" sz="6000" b="1" i="1" dirty="0">
                <a:solidFill>
                  <a:srgbClr val="00664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6000" b="1" i="1" dirty="0">
                <a:solidFill>
                  <a:srgbClr val="00664D"/>
                </a:solidFill>
                <a:latin typeface="Arial" pitchFamily="34" charset="0"/>
                <a:cs typeface="Arial" pitchFamily="34" charset="0"/>
              </a:rPr>
              <a:t>удлиняет стоящую перед ней гласную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-nemoy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hlinkClick r:id="" action="ppaction://noaction">
              <a:snd r:embed="rId2" name="h-nemoye-Worter.wav"/>
            </a:hlinkClick>
          </p:cNvPr>
          <p:cNvSpPr>
            <a:spLocks noChangeArrowheads="1"/>
          </p:cNvSpPr>
          <p:nvPr/>
        </p:nvSpPr>
        <p:spPr bwMode="auto">
          <a:xfrm>
            <a:off x="0" y="1325726"/>
            <a:ext cx="12192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de-DE" sz="8000" b="1" i="1" dirty="0" smtClean="0">
                <a:latin typeface="Arial" pitchFamily="34" charset="0"/>
                <a:cs typeface="Arial" pitchFamily="34" charset="0"/>
              </a:rPr>
              <a:t>Ku</a:t>
            </a:r>
            <a:r>
              <a:rPr lang="de-DE" sz="8000" b="1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de-DE" sz="8000" b="1" i="1" dirty="0" smtClean="0">
                <a:latin typeface="Arial" pitchFamily="34" charset="0"/>
                <a:cs typeface="Arial" pitchFamily="34" charset="0"/>
              </a:rPr>
              <a:t>, ge</a:t>
            </a:r>
            <a:r>
              <a:rPr lang="de-DE" sz="80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de-DE" sz="8000" b="1" i="1" dirty="0" smtClean="0">
                <a:latin typeface="Arial" pitchFamily="34" charset="0"/>
                <a:cs typeface="Arial" pitchFamily="34" charset="0"/>
              </a:rPr>
              <a:t>en, fro</a:t>
            </a:r>
            <a:r>
              <a:rPr lang="de-DE" sz="80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de-DE" sz="8000" b="1" i="1" dirty="0" smtClean="0">
                <a:latin typeface="Arial" pitchFamily="34" charset="0"/>
                <a:cs typeface="Arial" pitchFamily="34" charset="0"/>
              </a:rPr>
              <a:t>, fa</a:t>
            </a:r>
            <a:r>
              <a:rPr lang="de-DE" sz="80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de-DE" sz="8000" b="1" i="1" dirty="0" smtClean="0">
                <a:latin typeface="Arial" pitchFamily="34" charset="0"/>
                <a:cs typeface="Arial" pitchFamily="34" charset="0"/>
              </a:rPr>
              <a:t>ren, i</a:t>
            </a:r>
            <a:r>
              <a:rPr lang="de-DE" sz="80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de-DE" sz="8000" b="1" i="1" dirty="0" smtClean="0">
                <a:latin typeface="Arial" pitchFamily="34" charset="0"/>
                <a:cs typeface="Arial" pitchFamily="34" charset="0"/>
              </a:rPr>
              <a:t>n, i</a:t>
            </a:r>
            <a:r>
              <a:rPr lang="de-DE" sz="80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de-DE" sz="8000" b="1" i="1" dirty="0" smtClean="0">
                <a:latin typeface="Arial" pitchFamily="34" charset="0"/>
                <a:cs typeface="Arial" pitchFamily="34" charset="0"/>
              </a:rPr>
              <a:t>m, Ba</a:t>
            </a:r>
            <a:r>
              <a:rPr lang="de-DE" sz="80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de-DE" sz="8000" b="1" i="1" dirty="0" smtClean="0">
                <a:latin typeface="Arial" pitchFamily="34" charset="0"/>
                <a:cs typeface="Arial" pitchFamily="34" charset="0"/>
              </a:rPr>
              <a:t>n</a:t>
            </a:r>
            <a:endParaRPr lang="ru-RU" sz="80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-nemoye-Wor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hlinkClick r:id="" action="ppaction://noaction">
              <a:snd r:embed="rId2" name="h-nemoye-Worter.wav"/>
            </a:hlinkClick>
          </p:cNvPr>
          <p:cNvSpPr>
            <a:spLocks noChangeArrowheads="1"/>
          </p:cNvSpPr>
          <p:nvPr/>
        </p:nvSpPr>
        <p:spPr bwMode="auto">
          <a:xfrm>
            <a:off x="0" y="1706726"/>
            <a:ext cx="12192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de-DE" sz="8000" b="1" i="1" dirty="0" smtClean="0">
                <a:latin typeface="Arial" pitchFamily="34" charset="0"/>
                <a:cs typeface="Arial" pitchFamily="34" charset="0"/>
              </a:rPr>
              <a:t>Ku</a:t>
            </a:r>
            <a:r>
              <a:rPr lang="de-DE" sz="8000" b="1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de-DE" sz="8000" b="1" i="1" dirty="0" smtClean="0">
                <a:latin typeface="Arial" pitchFamily="34" charset="0"/>
                <a:cs typeface="Arial" pitchFamily="34" charset="0"/>
              </a:rPr>
              <a:t>, gehen, froh, fahren, ihn, ihm, Bahn</a:t>
            </a:r>
            <a:endParaRPr lang="ru-RU" sz="80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-nemoye-Wor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hlinkClick r:id="" action="ppaction://noaction">
              <a:snd r:embed="rId2" name="ihr, sehr.wav"/>
            </a:hlinkClick>
          </p:cNvPr>
          <p:cNvSpPr>
            <a:spLocks noChangeArrowheads="1"/>
          </p:cNvSpPr>
          <p:nvPr/>
        </p:nvSpPr>
        <p:spPr bwMode="auto">
          <a:xfrm>
            <a:off x="0" y="117693"/>
            <a:ext cx="121920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de-DE" sz="7200" b="1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r, se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r, se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en, ne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men, fa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ren, der Le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rer, die U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r, </a:t>
            </a:r>
            <a:endParaRPr lang="ru-RU" sz="7200" b="1" i="1" dirty="0" smtClean="0"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der So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n, die Wo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nung, Auf Wiederse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en,</a:t>
            </a:r>
            <a:endParaRPr lang="ru-RU" sz="7200" b="1" i="1" dirty="0" smtClean="0"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se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r angene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m, die Fa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ne</a:t>
            </a:r>
            <a:endParaRPr lang="ru-RU" sz="72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hr, seh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hlinkClick r:id="" action="ppaction://noaction">
              <a:snd r:embed="rId2" name="ihr, sehr.wav"/>
            </a:hlinkClick>
          </p:cNvPr>
          <p:cNvSpPr>
            <a:spLocks noChangeArrowheads="1"/>
          </p:cNvSpPr>
          <p:nvPr/>
        </p:nvSpPr>
        <p:spPr bwMode="auto">
          <a:xfrm>
            <a:off x="0" y="117693"/>
            <a:ext cx="121920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de-DE" sz="7200" b="1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r, sehr, sehen, nehmen, fahren, der Lehrer, die Uhr, </a:t>
            </a:r>
            <a:endParaRPr lang="ru-RU" sz="7200" b="1" i="1" dirty="0" smtClean="0"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der Sohn, die Wohnung, Auf Wiedersehen,</a:t>
            </a:r>
            <a:endParaRPr lang="ru-RU" sz="7200" b="1" i="1" dirty="0" smtClean="0"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sehr angenehm, die Fahne</a:t>
            </a:r>
            <a:endParaRPr lang="ru-RU" sz="72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hr, seh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Прямоугольник 3">
            <a:hlinkClick r:id="" action="ppaction://noaction">
              <a:snd r:embed="rId3" name="th.wav"/>
            </a:hlinkClick>
          </p:cNvPr>
          <p:cNvSpPr>
            <a:spLocks noChangeArrowheads="1"/>
          </p:cNvSpPr>
          <p:nvPr/>
        </p:nvSpPr>
        <p:spPr bwMode="auto">
          <a:xfrm>
            <a:off x="0" y="1098825"/>
            <a:ext cx="12192000" cy="31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algn="ctr"/>
            <a:r>
              <a:rPr lang="de-DE" altLang="ru-RU" sz="200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de-DE" altLang="ru-RU" sz="20000" b="1" i="1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h</a:t>
            </a:r>
            <a:endParaRPr lang="ru-RU" altLang="ru-RU" sz="20000" b="1" i="1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hlinkClick r:id="" action="ppaction://noaction">
              <a:snd r:embed="rId2" name="th Worter.wav"/>
            </a:hlinkClick>
          </p:cNvPr>
          <p:cNvSpPr>
            <a:spLocks noChangeArrowheads="1"/>
          </p:cNvSpPr>
          <p:nvPr/>
        </p:nvSpPr>
        <p:spPr bwMode="auto">
          <a:xfrm>
            <a:off x="0" y="1473527"/>
            <a:ext cx="12192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de-DE" sz="9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</a:t>
            </a:r>
            <a:r>
              <a:rPr lang="de-DE" sz="9600" b="1" i="1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de-DE" sz="9600" b="1" i="1" dirty="0" smtClean="0">
                <a:latin typeface="Arial" pitchFamily="34" charset="0"/>
                <a:cs typeface="Arial" pitchFamily="34" charset="0"/>
              </a:rPr>
              <a:t>eater, </a:t>
            </a:r>
            <a:r>
              <a:rPr lang="de-DE" sz="9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</a:t>
            </a:r>
            <a:r>
              <a:rPr lang="de-DE" sz="9600" b="1" i="1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de-DE" sz="9600" b="1" i="1" dirty="0" smtClean="0">
                <a:latin typeface="Arial" pitchFamily="34" charset="0"/>
                <a:cs typeface="Arial" pitchFamily="34" charset="0"/>
              </a:rPr>
              <a:t>ema</a:t>
            </a:r>
            <a:endParaRPr lang="ru-RU" sz="96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 Wor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hlinkClick r:id="" action="ppaction://noaction">
              <a:snd r:embed="rId2" name="th Worter.wav"/>
            </a:hlinkClick>
          </p:cNvPr>
          <p:cNvSpPr>
            <a:spLocks noChangeArrowheads="1"/>
          </p:cNvSpPr>
          <p:nvPr/>
        </p:nvSpPr>
        <p:spPr bwMode="auto">
          <a:xfrm>
            <a:off x="0" y="1473527"/>
            <a:ext cx="12192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de-DE" sz="9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</a:t>
            </a:r>
            <a:r>
              <a:rPr lang="de-DE" sz="9600" b="1" i="1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de-DE" sz="9600" b="1" i="1" dirty="0" smtClean="0">
                <a:latin typeface="Arial" pitchFamily="34" charset="0"/>
                <a:cs typeface="Arial" pitchFamily="34" charset="0"/>
              </a:rPr>
              <a:t>eater, </a:t>
            </a:r>
            <a:r>
              <a:rPr lang="de-DE" sz="9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</a:t>
            </a:r>
            <a:r>
              <a:rPr lang="de-DE" sz="9600" b="1" i="1" dirty="0" smtClean="0">
                <a:latin typeface="Arial" pitchFamily="34" charset="0"/>
                <a:cs typeface="Arial" pitchFamily="34" charset="0"/>
              </a:rPr>
              <a:t>hema</a:t>
            </a:r>
            <a:endParaRPr lang="ru-RU" sz="96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 Wor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">
            <a:hlinkClick r:id="" action="ppaction://noaction">
              <a:snd r:embed="rId3" name="ABC Alphabet.wav"/>
            </a:hlinkClick>
          </p:cNvPr>
          <p:cNvSpPr txBox="1">
            <a:spLocks noChangeArrowheads="1"/>
          </p:cNvSpPr>
          <p:nvPr/>
        </p:nvSpPr>
        <p:spPr bwMode="auto">
          <a:xfrm>
            <a:off x="0" y="552450"/>
            <a:ext cx="121920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8800" b="1" i="1" spc="6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ABCDEFG</a:t>
            </a:r>
            <a:r>
              <a:rPr lang="en-US" sz="8800" b="1" i="1" spc="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HIJKLMNOP</a:t>
            </a:r>
            <a:r>
              <a:rPr lang="en-US" sz="8800" b="1" i="1" spc="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8800" b="1" i="1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QRSTUVW</a:t>
            </a:r>
            <a:r>
              <a:rPr lang="en-US" sz="8800" b="1" i="1" spc="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XYZ  </a:t>
            </a:r>
            <a:r>
              <a:rPr lang="de-DE" sz="8800" b="1" i="1" spc="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ä</a:t>
            </a:r>
            <a:r>
              <a:rPr lang="de-DE" sz="8800" b="1" i="1" spc="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</a:t>
            </a:r>
            <a:r>
              <a:rPr lang="de-DE" sz="8800" b="1" i="1" spc="6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</a:t>
            </a:r>
            <a:r>
              <a:rPr lang="de-DE" sz="8800" b="1" i="1" spc="6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ß</a:t>
            </a:r>
            <a:r>
              <a:rPr lang="en-US" sz="8800" b="1" i="1" spc="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8800" b="1" i="1" spc="6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-4" y="4152900"/>
          <a:ext cx="12192004" cy="20764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1"/>
                <a:gridCol w="3048001"/>
                <a:gridCol w="3048001"/>
                <a:gridCol w="3048001"/>
              </a:tblGrid>
              <a:tr h="20764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0" b="1" i="1" spc="6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ä</a:t>
                      </a:r>
                      <a:endParaRPr lang="ru-RU" sz="120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0" b="1" i="1" spc="600" dirty="0" smtClean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ö</a:t>
                      </a:r>
                      <a:endParaRPr lang="ru-RU" sz="120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0" b="1" i="1" spc="600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ü</a:t>
                      </a:r>
                      <a:endParaRPr lang="ru-RU" sz="120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0" b="1" i="1" spc="600" dirty="0" smtClean="0">
                          <a:solidFill>
                            <a:srgbClr val="CC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ß</a:t>
                      </a:r>
                      <a:endParaRPr lang="ru-RU" sz="120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BC Alphab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4071308"/>
            <a:ext cx="12192000" cy="2339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5" rIns="91430" bIns="45715">
            <a:spAutoFit/>
          </a:bodyPr>
          <a:lstStyle/>
          <a:p>
            <a:pPr algn="ctr">
              <a:defRPr/>
            </a:pPr>
            <a:r>
              <a:rPr lang="ru-RU" sz="5400" b="1" i="1" dirty="0">
                <a:solidFill>
                  <a:srgbClr val="008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После  </a:t>
            </a:r>
            <a:r>
              <a:rPr lang="de-DE" sz="8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a, o, u</a:t>
            </a:r>
            <a:endParaRPr lang="ru-RU" sz="80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ru-RU" sz="5400" b="1" i="1" dirty="0">
                <a:solidFill>
                  <a:srgbClr val="008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Читается как наше «</a:t>
            </a:r>
            <a:r>
              <a:rPr lang="ru-RU" sz="6600" b="1" i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х</a:t>
            </a:r>
            <a:r>
              <a:rPr lang="ru-RU" sz="5400" b="1" i="1" dirty="0">
                <a:solidFill>
                  <a:srgbClr val="008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».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095367" y="571742"/>
            <a:ext cx="2572043" cy="3524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algn="ctr">
              <a:defRPr/>
            </a:pPr>
            <a:r>
              <a:rPr lang="en-US" sz="7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</a:t>
            </a:r>
            <a:r>
              <a:rPr lang="en-US" sz="72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ch</a:t>
            </a:r>
          </a:p>
          <a:p>
            <a:pPr algn="ctr">
              <a:defRPr/>
            </a:pPr>
            <a:r>
              <a:rPr lang="en-US" sz="7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</a:t>
            </a:r>
            <a:r>
              <a:rPr lang="en-US" sz="7200" b="1" i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ch</a:t>
            </a:r>
            <a:endParaRPr lang="en-US" sz="7200" b="1" i="1" u="sng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en-US" sz="7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u</a:t>
            </a:r>
            <a:r>
              <a:rPr lang="en-US" sz="7200" b="1" i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ch</a:t>
            </a:r>
            <a:endParaRPr lang="ru-RU" sz="7200" b="1" i="1" u="sng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12" name="Picture 2">
            <a:hlinkClick r:id="" action="ppaction://noaction">
              <a:snd r:embed="rId3" name="ch-ach-Laut.wav"/>
            </a:hlinkClick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5083" y="253444"/>
            <a:ext cx="4709455" cy="3753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-ach-La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Text Box 3"/>
          <p:cNvSpPr txBox="1">
            <a:spLocks noChangeArrowheads="1"/>
          </p:cNvSpPr>
          <p:nvPr/>
        </p:nvSpPr>
        <p:spPr bwMode="auto">
          <a:xfrm>
            <a:off x="0" y="429166"/>
            <a:ext cx="12192000" cy="163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algn="ctr"/>
            <a:r>
              <a:rPr lang="en-US" altLang="ru-RU" sz="10000" b="1" i="1" dirty="0">
                <a:solidFill>
                  <a:srgbClr val="FF0000"/>
                </a:solidFill>
                <a:cs typeface="Arial" panose="020B0604020202020204" pitchFamily="34" charset="0"/>
              </a:rPr>
              <a:t>a</a:t>
            </a:r>
            <a:r>
              <a:rPr lang="en-US" altLang="ru-RU" sz="10000" b="1" i="1" dirty="0">
                <a:cs typeface="Arial" panose="020B0604020202020204" pitchFamily="34" charset="0"/>
              </a:rPr>
              <a:t>ch, </a:t>
            </a:r>
            <a:r>
              <a:rPr lang="en-US" altLang="ru-RU" sz="100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o</a:t>
            </a:r>
            <a:r>
              <a:rPr lang="en-US" altLang="ru-RU" sz="10000" b="1" i="1" dirty="0" err="1">
                <a:cs typeface="Arial" panose="020B0604020202020204" pitchFamily="34" charset="0"/>
              </a:rPr>
              <a:t>ch</a:t>
            </a:r>
            <a:r>
              <a:rPr lang="en-US" altLang="ru-RU" sz="10000" b="1" i="1" dirty="0">
                <a:cs typeface="Arial" panose="020B0604020202020204" pitchFamily="34" charset="0"/>
              </a:rPr>
              <a:t>, </a:t>
            </a:r>
            <a:r>
              <a:rPr lang="en-US" altLang="ru-RU" sz="100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u</a:t>
            </a:r>
            <a:r>
              <a:rPr lang="en-US" altLang="ru-RU" sz="10000" b="1" i="1" dirty="0" err="1">
                <a:cs typeface="Arial" panose="020B0604020202020204" pitchFamily="34" charset="0"/>
              </a:rPr>
              <a:t>ch</a:t>
            </a:r>
            <a:endParaRPr lang="en-US" altLang="ru-RU" sz="10000" b="1" i="1" dirty="0"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44555" y="1938433"/>
            <a:ext cx="5042004" cy="401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 ach-zvu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hlinkClick r:id="" action="ppaction://noaction">
              <a:snd r:embed="rId2" name="ch-Worter.wav"/>
            </a:hlinkClick>
          </p:cNvPr>
          <p:cNvSpPr>
            <a:spLocks noChangeArrowheads="1"/>
          </p:cNvSpPr>
          <p:nvPr/>
        </p:nvSpPr>
        <p:spPr bwMode="auto">
          <a:xfrm>
            <a:off x="0" y="1473527"/>
            <a:ext cx="121920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de-DE" sz="8000" b="1" i="1" dirty="0" smtClean="0">
                <a:latin typeface="Arial" pitchFamily="34" charset="0"/>
                <a:cs typeface="Arial" pitchFamily="34" charset="0"/>
              </a:rPr>
              <a:t>ma</a:t>
            </a:r>
            <a:r>
              <a:rPr lang="de-DE" sz="80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de-DE" sz="8000" b="1" i="1" dirty="0" smtClean="0">
                <a:latin typeface="Arial" pitchFamily="34" charset="0"/>
                <a:cs typeface="Arial" pitchFamily="34" charset="0"/>
              </a:rPr>
              <a:t>en, no</a:t>
            </a:r>
            <a:r>
              <a:rPr lang="de-DE" sz="80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de-DE" sz="8000" b="1" i="1" dirty="0" smtClean="0">
                <a:latin typeface="Arial" pitchFamily="34" charset="0"/>
                <a:cs typeface="Arial" pitchFamily="34" charset="0"/>
              </a:rPr>
              <a:t>, ho</a:t>
            </a:r>
            <a:r>
              <a:rPr lang="de-DE" sz="80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de-DE" sz="8000" b="1" i="1" dirty="0" smtClean="0">
                <a:latin typeface="Arial" pitchFamily="34" charset="0"/>
                <a:cs typeface="Arial" pitchFamily="34" charset="0"/>
              </a:rPr>
              <a:t>, Bu</a:t>
            </a:r>
            <a:r>
              <a:rPr lang="de-DE" sz="80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de-DE" sz="8000" b="1" i="1" dirty="0" smtClean="0">
                <a:latin typeface="Arial" pitchFamily="34" charset="0"/>
                <a:cs typeface="Arial" pitchFamily="34" charset="0"/>
              </a:rPr>
              <a:t>, la</a:t>
            </a:r>
            <a:r>
              <a:rPr lang="de-DE" sz="80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de-DE" sz="8000" b="1" i="1" dirty="0" smtClean="0">
                <a:latin typeface="Arial" pitchFamily="34" charset="0"/>
                <a:cs typeface="Arial" pitchFamily="34" charset="0"/>
              </a:rPr>
              <a:t>en, Ku</a:t>
            </a:r>
            <a:r>
              <a:rPr lang="de-DE" sz="80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de-DE" sz="8000" b="1" i="1" dirty="0" smtClean="0">
                <a:latin typeface="Arial" pitchFamily="34" charset="0"/>
                <a:cs typeface="Arial" pitchFamily="34" charset="0"/>
              </a:rPr>
              <a:t>en, a</a:t>
            </a:r>
            <a:r>
              <a:rPr lang="de-DE" sz="80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de-DE" sz="8000" b="1" i="1" dirty="0" smtClean="0">
                <a:latin typeface="Arial" pitchFamily="34" charset="0"/>
                <a:cs typeface="Arial" pitchFamily="34" charset="0"/>
              </a:rPr>
              <a:t>t </a:t>
            </a:r>
            <a:endParaRPr lang="ru-RU" sz="80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-Wor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hlinkClick r:id="" action="ppaction://noaction">
              <a:snd r:embed="rId2" name="ch-Worter.wav"/>
            </a:hlinkClick>
          </p:cNvPr>
          <p:cNvSpPr>
            <a:spLocks noChangeArrowheads="1"/>
          </p:cNvSpPr>
          <p:nvPr/>
        </p:nvSpPr>
        <p:spPr bwMode="auto">
          <a:xfrm>
            <a:off x="0" y="1473527"/>
            <a:ext cx="121920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de-DE" sz="8000" b="1" i="1" dirty="0" smtClean="0">
                <a:latin typeface="Arial" pitchFamily="34" charset="0"/>
                <a:cs typeface="Arial" pitchFamily="34" charset="0"/>
              </a:rPr>
              <a:t>ma</a:t>
            </a:r>
            <a:r>
              <a:rPr lang="de-DE" sz="80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de-DE" sz="8000" b="1" i="1" dirty="0" smtClean="0">
                <a:latin typeface="Arial" pitchFamily="34" charset="0"/>
                <a:cs typeface="Arial" pitchFamily="34" charset="0"/>
              </a:rPr>
              <a:t>en, noch, hoch, Buch, lachen, Kuchen, acht </a:t>
            </a:r>
            <a:endParaRPr lang="ru-RU" sz="80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-Wor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hlinkClick r:id="" action="ppaction://noaction">
              <a:snd r:embed="rId2" name="ch-Worter.wav"/>
            </a:hlinkClick>
          </p:cNvPr>
          <p:cNvSpPr>
            <a:spLocks noChangeArrowheads="1"/>
          </p:cNvSpPr>
          <p:nvPr/>
        </p:nvSpPr>
        <p:spPr bwMode="auto">
          <a:xfrm>
            <a:off x="0" y="1473527"/>
            <a:ext cx="121920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de-DE" sz="8000" b="1" i="1" dirty="0" smtClean="0">
                <a:latin typeface="Arial" pitchFamily="34" charset="0"/>
                <a:cs typeface="Arial" pitchFamily="34" charset="0"/>
              </a:rPr>
              <a:t>ma</a:t>
            </a:r>
            <a:r>
              <a:rPr lang="de-DE" sz="80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de-DE" sz="8000" b="1" i="1" dirty="0" smtClean="0">
                <a:latin typeface="Arial" pitchFamily="34" charset="0"/>
                <a:cs typeface="Arial" pitchFamily="34" charset="0"/>
              </a:rPr>
              <a:t>en, noch, hoch, Buch, lachen, Kuchen, acht </a:t>
            </a:r>
            <a:endParaRPr lang="ru-RU" sz="80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-Wor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hlinkClick r:id="" action="ppaction://noaction">
              <a:snd r:embed="rId2" name="acht, noch.wav"/>
            </a:hlinkClick>
          </p:cNvPr>
          <p:cNvSpPr>
            <a:spLocks noChangeArrowheads="1"/>
          </p:cNvSpPr>
          <p:nvPr/>
        </p:nvSpPr>
        <p:spPr bwMode="auto">
          <a:xfrm>
            <a:off x="0" y="764079"/>
            <a:ext cx="121920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de-DE" sz="7200" b="1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t, no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, au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, ho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,</a:t>
            </a:r>
            <a:endParaRPr lang="ru-RU" sz="7200" b="1" i="1" dirty="0" smtClean="0"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das Bu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, ma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en, brau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en, die Na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t, ko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en, la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en, A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tung</a:t>
            </a:r>
            <a:endParaRPr lang="ru-RU" sz="72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cht, no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hlinkClick r:id="" action="ppaction://noaction">
              <a:snd r:embed="rId2" name="acht, noch.wav"/>
            </a:hlinkClick>
          </p:cNvPr>
          <p:cNvSpPr>
            <a:spLocks noChangeArrowheads="1"/>
          </p:cNvSpPr>
          <p:nvPr/>
        </p:nvSpPr>
        <p:spPr bwMode="auto">
          <a:xfrm>
            <a:off x="0" y="764079"/>
            <a:ext cx="121920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de-DE" sz="7200" b="1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t, noch, auch, hoch,</a:t>
            </a:r>
            <a:endParaRPr lang="ru-RU" sz="7200" b="1" i="1" dirty="0" smtClean="0"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das Buch, machen, brauchen, die Nacht, kochen, lachen, Achtung</a:t>
            </a:r>
            <a:endParaRPr lang="ru-RU" sz="72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cht, no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hlinkClick r:id="" action="ppaction://noaction">
              <a:snd r:embed="rId3" name="ch-ich xvuk.wav"/>
            </a:hlinkClick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68583" y="-1"/>
            <a:ext cx="4709455" cy="3753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3">
            <a:hlinkClick r:id="" action="ppaction://noaction">
              <a:snd r:embed="rId4" name="ch-ich-Laut.wav"/>
            </a:hlinkClick>
          </p:cNvPr>
          <p:cNvSpPr txBox="1">
            <a:spLocks noChangeArrowheads="1"/>
          </p:cNvSpPr>
          <p:nvPr/>
        </p:nvSpPr>
        <p:spPr bwMode="auto">
          <a:xfrm>
            <a:off x="0" y="3947458"/>
            <a:ext cx="12192000" cy="2677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5" rIns="91430" bIns="45715">
            <a:spAutoFit/>
          </a:bodyPr>
          <a:lstStyle/>
          <a:p>
            <a:pPr algn="ctr">
              <a:defRPr/>
            </a:pPr>
            <a:r>
              <a:rPr lang="ru-RU" sz="5400" b="1" i="1" dirty="0">
                <a:solidFill>
                  <a:srgbClr val="008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С «витамином </a:t>
            </a:r>
            <a:r>
              <a:rPr lang="ru-RU" sz="5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с</a:t>
            </a:r>
            <a:r>
              <a:rPr lang="ru-RU" sz="5400" b="1" i="1" dirty="0">
                <a:solidFill>
                  <a:srgbClr val="008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»</a:t>
            </a:r>
          </a:p>
          <a:p>
            <a:pPr algn="ctr">
              <a:defRPr/>
            </a:pPr>
            <a:r>
              <a:rPr lang="ru-RU" sz="5400" b="1" i="1" dirty="0">
                <a:solidFill>
                  <a:srgbClr val="008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читается</a:t>
            </a:r>
            <a:r>
              <a:rPr lang="de-DE" sz="5400" b="1" i="1" dirty="0">
                <a:solidFill>
                  <a:srgbClr val="008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ru-RU" sz="5400" b="1" i="1" dirty="0">
                <a:solidFill>
                  <a:srgbClr val="008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мягко</a:t>
            </a:r>
          </a:p>
          <a:p>
            <a:pPr algn="ctr">
              <a:defRPr/>
            </a:pPr>
            <a:r>
              <a:rPr lang="ru-RU" sz="5400" b="1" i="1" dirty="0">
                <a:solidFill>
                  <a:srgbClr val="008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(как </a:t>
            </a:r>
            <a:r>
              <a:rPr lang="ru-RU" sz="54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«</a:t>
            </a:r>
            <a:r>
              <a:rPr lang="ru-RU" sz="5400" b="1" i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й</a:t>
            </a:r>
            <a:r>
              <a:rPr lang="ru-RU" sz="54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»</a:t>
            </a:r>
            <a:r>
              <a:rPr lang="ru-RU" sz="5400" b="1" i="1" dirty="0">
                <a:solidFill>
                  <a:srgbClr val="008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, но без голоса).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-ich xvu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-ich-La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hlinkClick r:id="" action="ppaction://noaction">
              <a:snd r:embed="rId2" name="ich, nicht.wav"/>
            </a:hlinkClick>
          </p:cNvPr>
          <p:cNvSpPr>
            <a:spLocks noChangeArrowheads="1"/>
          </p:cNvSpPr>
          <p:nvPr/>
        </p:nvSpPr>
        <p:spPr bwMode="auto">
          <a:xfrm>
            <a:off x="0" y="0"/>
            <a:ext cx="1219200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de-DE" sz="6600" b="1" i="1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de-DE" sz="6600" b="1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de-DE" sz="6600" b="1" i="1" dirty="0" smtClean="0">
                <a:latin typeface="Arial" pitchFamily="34" charset="0"/>
                <a:cs typeface="Arial" pitchFamily="34" charset="0"/>
              </a:rPr>
              <a:t>, ni</a:t>
            </a:r>
            <a:r>
              <a:rPr lang="de-DE" sz="6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de-DE" sz="6600" b="1" i="1" dirty="0" smtClean="0">
                <a:latin typeface="Arial" pitchFamily="34" charset="0"/>
                <a:cs typeface="Arial" pitchFamily="34" charset="0"/>
              </a:rPr>
              <a:t>t, die Mil</a:t>
            </a:r>
            <a:r>
              <a:rPr lang="de-DE" sz="6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de-DE" sz="6600" b="1" i="1" dirty="0" smtClean="0">
                <a:latin typeface="Arial" pitchFamily="34" charset="0"/>
                <a:cs typeface="Arial" pitchFamily="34" charset="0"/>
              </a:rPr>
              <a:t>, wel</a:t>
            </a:r>
            <a:r>
              <a:rPr lang="de-DE" sz="6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de-DE" sz="6600" b="1" i="1" dirty="0" smtClean="0">
                <a:latin typeface="Arial" pitchFamily="34" charset="0"/>
                <a:cs typeface="Arial" pitchFamily="34" charset="0"/>
              </a:rPr>
              <a:t>e, die Te</a:t>
            </a:r>
            <a:r>
              <a:rPr lang="de-DE" sz="6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de-DE" sz="6600" b="1" i="1" dirty="0" smtClean="0">
                <a:latin typeface="Arial" pitchFamily="34" charset="0"/>
                <a:cs typeface="Arial" pitchFamily="34" charset="0"/>
              </a:rPr>
              <a:t>nik, lei</a:t>
            </a:r>
            <a:r>
              <a:rPr lang="de-DE" sz="6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de-DE" sz="6600" b="1" i="1" dirty="0" smtClean="0">
                <a:latin typeface="Arial" pitchFamily="34" charset="0"/>
                <a:cs typeface="Arial" pitchFamily="34" charset="0"/>
              </a:rPr>
              <a:t>t, rei</a:t>
            </a:r>
            <a:r>
              <a:rPr lang="de-DE" sz="6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de-DE" sz="6600" b="1" i="1" dirty="0" smtClean="0">
                <a:latin typeface="Arial" pitchFamily="34" charset="0"/>
                <a:cs typeface="Arial" pitchFamily="34" charset="0"/>
              </a:rPr>
              <a:t>,</a:t>
            </a:r>
            <a:endParaRPr lang="ru-RU" sz="6600" b="1" i="1" dirty="0" smtClean="0"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de-DE" sz="6600" b="1" i="1" dirty="0" smtClean="0">
                <a:latin typeface="Arial" pitchFamily="34" charset="0"/>
                <a:cs typeface="Arial" pitchFamily="34" charset="0"/>
              </a:rPr>
              <a:t>das Gedi</a:t>
            </a:r>
            <a:r>
              <a:rPr lang="de-DE" sz="6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de-DE" sz="6600" b="1" i="1" dirty="0" smtClean="0">
                <a:latin typeface="Arial" pitchFamily="34" charset="0"/>
                <a:cs typeface="Arial" pitchFamily="34" charset="0"/>
              </a:rPr>
              <a:t>t, der Teppi</a:t>
            </a:r>
            <a:r>
              <a:rPr lang="de-DE" sz="6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de-DE" sz="6600" b="1" i="1" dirty="0" smtClean="0">
                <a:latin typeface="Arial" pitchFamily="34" charset="0"/>
                <a:cs typeface="Arial" pitchFamily="34" charset="0"/>
              </a:rPr>
              <a:t>,</a:t>
            </a:r>
            <a:endParaRPr lang="ru-RU" sz="6600" b="1" i="1" dirty="0" smtClean="0"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de-DE" sz="6600" b="1" i="1" dirty="0" smtClean="0">
                <a:latin typeface="Arial" pitchFamily="34" charset="0"/>
                <a:cs typeface="Arial" pitchFamily="34" charset="0"/>
              </a:rPr>
              <a:t>die Kir</a:t>
            </a:r>
            <a:r>
              <a:rPr lang="de-DE" sz="6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de-DE" sz="6600" b="1" i="1" dirty="0" smtClean="0">
                <a:latin typeface="Arial" pitchFamily="34" charset="0"/>
                <a:cs typeface="Arial" pitchFamily="34" charset="0"/>
              </a:rPr>
              <a:t>e, re</a:t>
            </a:r>
            <a:r>
              <a:rPr lang="de-DE" sz="6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de-DE" sz="6600" b="1" i="1" dirty="0" smtClean="0">
                <a:latin typeface="Arial" pitchFamily="34" charset="0"/>
                <a:cs typeface="Arial" pitchFamily="34" charset="0"/>
              </a:rPr>
              <a:t>ts, re</a:t>
            </a:r>
            <a:r>
              <a:rPr lang="de-DE" sz="6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de-DE" sz="6600" b="1" i="1" dirty="0" smtClean="0">
                <a:latin typeface="Arial" pitchFamily="34" charset="0"/>
                <a:cs typeface="Arial" pitchFamily="34" charset="0"/>
              </a:rPr>
              <a:t>nen, man</a:t>
            </a:r>
            <a:r>
              <a:rPr lang="de-DE" sz="6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de-DE" sz="6600" b="1" i="1" dirty="0" smtClean="0">
                <a:latin typeface="Arial" pitchFamily="34" charset="0"/>
                <a:cs typeface="Arial" pitchFamily="34" charset="0"/>
              </a:rPr>
              <a:t>mal, das Li</a:t>
            </a:r>
            <a:r>
              <a:rPr lang="de-DE" sz="6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de-DE" sz="6600" b="1" i="1" dirty="0" smtClean="0">
                <a:latin typeface="Arial" pitchFamily="34" charset="0"/>
                <a:cs typeface="Arial" pitchFamily="34" charset="0"/>
              </a:rPr>
              <a:t>t,</a:t>
            </a:r>
          </a:p>
          <a:p>
            <a:pPr lvl="0" algn="ctr"/>
            <a:r>
              <a:rPr lang="de-DE" sz="6600" b="1" i="1" dirty="0" smtClean="0">
                <a:latin typeface="Arial" pitchFamily="34" charset="0"/>
                <a:cs typeface="Arial" pitchFamily="34" charset="0"/>
              </a:rPr>
              <a:t>das Gesi</a:t>
            </a:r>
            <a:r>
              <a:rPr lang="de-DE" sz="6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de-DE" sz="6600" b="1" i="1" dirty="0" smtClean="0">
                <a:latin typeface="Arial" pitchFamily="34" charset="0"/>
                <a:cs typeface="Arial" pitchFamily="34" charset="0"/>
              </a:rPr>
              <a:t>t</a:t>
            </a:r>
            <a:endParaRPr lang="ru-RU" sz="66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ch, nic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hlinkClick r:id="" action="ppaction://noaction">
              <a:snd r:embed="rId2" name="ich, nicht.wav"/>
            </a:hlinkClick>
          </p:cNvPr>
          <p:cNvSpPr>
            <a:spLocks noChangeArrowheads="1"/>
          </p:cNvSpPr>
          <p:nvPr/>
        </p:nvSpPr>
        <p:spPr bwMode="auto">
          <a:xfrm>
            <a:off x="0" y="0"/>
            <a:ext cx="1219200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de-DE" sz="6600" b="1" i="1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de-DE" sz="6600" b="1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de-DE" sz="6600" b="1" i="1" dirty="0" smtClean="0">
                <a:latin typeface="Arial" pitchFamily="34" charset="0"/>
                <a:cs typeface="Arial" pitchFamily="34" charset="0"/>
              </a:rPr>
              <a:t>, nicht, die Milch, welche, die Technik, leicht, reich,</a:t>
            </a:r>
            <a:endParaRPr lang="ru-RU" sz="6600" b="1" i="1" dirty="0" smtClean="0"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de-DE" sz="6600" b="1" i="1" dirty="0" smtClean="0">
                <a:latin typeface="Arial" pitchFamily="34" charset="0"/>
                <a:cs typeface="Arial" pitchFamily="34" charset="0"/>
              </a:rPr>
              <a:t>das Gedicht, der Teppich,</a:t>
            </a:r>
            <a:endParaRPr lang="ru-RU" sz="6600" b="1" i="1" dirty="0" smtClean="0"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de-DE" sz="6600" b="1" i="1" dirty="0" smtClean="0">
                <a:latin typeface="Arial" pitchFamily="34" charset="0"/>
                <a:cs typeface="Arial" pitchFamily="34" charset="0"/>
              </a:rPr>
              <a:t>die Kirche, rechts, rechnen, manchmal, das Licht,</a:t>
            </a:r>
          </a:p>
          <a:p>
            <a:pPr lvl="0" algn="ctr"/>
            <a:r>
              <a:rPr lang="de-DE" sz="6600" b="1" i="1" dirty="0" smtClean="0">
                <a:latin typeface="Arial" pitchFamily="34" charset="0"/>
                <a:cs typeface="Arial" pitchFamily="34" charset="0"/>
              </a:rPr>
              <a:t>das Gesicht</a:t>
            </a:r>
            <a:endParaRPr lang="ru-RU" sz="66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ch, nic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30621"/>
            <a:ext cx="12192000" cy="259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571396"/>
            <a:ext cx="12192000" cy="2805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ied-AB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ied-AB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hlinkClick r:id="" action="ppaction://noaction">
              <a:snd r:embed="rId2" name="ch-Worter2.wav"/>
            </a:hlinkClick>
          </p:cNvPr>
          <p:cNvSpPr>
            <a:spLocks noChangeArrowheads="1"/>
          </p:cNvSpPr>
          <p:nvPr/>
        </p:nvSpPr>
        <p:spPr bwMode="auto">
          <a:xfrm>
            <a:off x="0" y="0"/>
            <a:ext cx="12192000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de-DE" sz="8800" b="1" i="1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de-DE" sz="8800" b="1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de-DE" sz="8800" b="1" i="1" dirty="0" smtClean="0">
                <a:latin typeface="Arial" pitchFamily="34" charset="0"/>
                <a:cs typeface="Arial" pitchFamily="34" charset="0"/>
              </a:rPr>
              <a:t>, re</a:t>
            </a:r>
            <a:r>
              <a:rPr lang="de-DE" sz="8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de-DE" sz="8800" b="1" i="1" dirty="0" smtClean="0">
                <a:latin typeface="Arial" pitchFamily="34" charset="0"/>
                <a:cs typeface="Arial" pitchFamily="34" charset="0"/>
              </a:rPr>
              <a:t>nen, Mil</a:t>
            </a:r>
            <a:r>
              <a:rPr lang="de-DE" sz="8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de-DE" sz="8800" b="1" i="1" dirty="0" smtClean="0">
                <a:latin typeface="Arial" pitchFamily="34" charset="0"/>
                <a:cs typeface="Arial" pitchFamily="34" charset="0"/>
              </a:rPr>
              <a:t>, Kir</a:t>
            </a:r>
            <a:r>
              <a:rPr lang="de-DE" sz="8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de-DE" sz="8800" b="1" i="1" dirty="0" smtClean="0">
                <a:latin typeface="Arial" pitchFamily="34" charset="0"/>
                <a:cs typeface="Arial" pitchFamily="34" charset="0"/>
              </a:rPr>
              <a:t>e, dur</a:t>
            </a:r>
            <a:r>
              <a:rPr lang="de-DE" sz="8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de-DE" sz="8800" b="1" i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de-DE" sz="8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8800" b="1" i="1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de-DE" sz="8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de-DE" sz="8800" b="1" i="1" dirty="0" smtClean="0">
                <a:latin typeface="Arial" pitchFamily="34" charset="0"/>
                <a:cs typeface="Arial" pitchFamily="34" charset="0"/>
              </a:rPr>
              <a:t>, ni</a:t>
            </a:r>
            <a:r>
              <a:rPr lang="de-DE" sz="8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de-DE" sz="8800" b="1" i="1" dirty="0" smtClean="0">
                <a:latin typeface="Arial" pitchFamily="34" charset="0"/>
                <a:cs typeface="Arial" pitchFamily="34" charset="0"/>
              </a:rPr>
              <a:t>t, di</a:t>
            </a:r>
            <a:r>
              <a:rPr lang="de-DE" sz="8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de-DE" sz="8800" b="1" i="1" dirty="0" smtClean="0">
                <a:latin typeface="Arial" pitchFamily="34" charset="0"/>
                <a:cs typeface="Arial" pitchFamily="34" charset="0"/>
              </a:rPr>
              <a:t>, mi</a:t>
            </a:r>
            <a:r>
              <a:rPr lang="de-DE" sz="8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de-DE" sz="8800" b="1" i="1" dirty="0" smtClean="0">
                <a:latin typeface="Arial" pitchFamily="34" charset="0"/>
                <a:cs typeface="Arial" pitchFamily="34" charset="0"/>
              </a:rPr>
              <a:t>, Li</a:t>
            </a:r>
            <a:r>
              <a:rPr lang="de-DE" sz="8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de-DE" sz="8800" b="1" i="1" dirty="0" smtClean="0">
                <a:latin typeface="Arial" pitchFamily="34" charset="0"/>
                <a:cs typeface="Arial" pitchFamily="34" charset="0"/>
              </a:rPr>
              <a:t>t, wei</a:t>
            </a:r>
            <a:r>
              <a:rPr lang="de-DE" sz="8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de-DE" sz="8800" b="1" i="1" dirty="0" smtClean="0">
                <a:latin typeface="Arial" pitchFamily="34" charset="0"/>
                <a:cs typeface="Arial" pitchFamily="34" charset="0"/>
              </a:rPr>
              <a:t>, man</a:t>
            </a:r>
            <a:r>
              <a:rPr lang="de-DE" sz="8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de-DE" sz="8800" b="1" i="1" dirty="0" smtClean="0">
                <a:latin typeface="Arial" pitchFamily="34" charset="0"/>
                <a:cs typeface="Arial" pitchFamily="34" charset="0"/>
              </a:rPr>
              <a:t>e, Mil</a:t>
            </a:r>
            <a:r>
              <a:rPr lang="de-DE" sz="8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de-DE" sz="8800" b="1" i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88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-Wort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hlinkClick r:id="" action="ppaction://noaction">
              <a:snd r:embed="rId2" name="ch-Worter2.wav"/>
            </a:hlinkClick>
          </p:cNvPr>
          <p:cNvSpPr>
            <a:spLocks noChangeArrowheads="1"/>
          </p:cNvSpPr>
          <p:nvPr/>
        </p:nvSpPr>
        <p:spPr bwMode="auto">
          <a:xfrm>
            <a:off x="0" y="0"/>
            <a:ext cx="12192000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de-DE" sz="8800" b="1" i="1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de-DE" sz="8800" b="1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de-DE" sz="8800" b="1" i="1" dirty="0" smtClean="0">
                <a:latin typeface="Arial" pitchFamily="34" charset="0"/>
                <a:cs typeface="Arial" pitchFamily="34" charset="0"/>
              </a:rPr>
              <a:t>, rechnen, Milch, Kirche, durch, ich, nicht, dich, mich, Licht, weich, manche, Milch </a:t>
            </a:r>
            <a:endParaRPr lang="ru-RU" sz="88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-Wort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hlinkClick r:id="" action="ppaction://noaction">
              <a:snd r:embed="rId3" name="ck-.wav"/>
            </a:hlinkClick>
          </p:cNvPr>
          <p:cNvSpPr/>
          <p:nvPr/>
        </p:nvSpPr>
        <p:spPr>
          <a:xfrm>
            <a:off x="0" y="1553486"/>
            <a:ext cx="12192000" cy="3170088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ctr">
              <a:defRPr/>
            </a:pPr>
            <a:r>
              <a:rPr lang="de-DE" sz="20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ck</a:t>
            </a:r>
            <a:endParaRPr lang="ru-RU" sz="200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k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hlinkClick r:id="" action="ppaction://noaction">
              <a:snd r:embed="rId2" name="ck Worter.wav"/>
            </a:hlinkClick>
          </p:cNvPr>
          <p:cNvSpPr>
            <a:spLocks noChangeArrowheads="1"/>
          </p:cNvSpPr>
          <p:nvPr/>
        </p:nvSpPr>
        <p:spPr bwMode="auto">
          <a:xfrm>
            <a:off x="0" y="1434663"/>
            <a:ext cx="12192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de-DE" sz="8000" b="1" i="1" dirty="0" smtClean="0">
                <a:latin typeface="Arial" pitchFamily="34" charset="0"/>
                <a:cs typeface="Arial" pitchFamily="34" charset="0"/>
              </a:rPr>
              <a:t>ba</a:t>
            </a:r>
            <a:r>
              <a:rPr lang="de-DE" sz="80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ck</a:t>
            </a:r>
            <a:r>
              <a:rPr lang="de-DE" sz="8000" b="1" i="1" dirty="0" smtClean="0">
                <a:latin typeface="Arial" pitchFamily="34" charset="0"/>
                <a:cs typeface="Arial" pitchFamily="34" charset="0"/>
              </a:rPr>
              <a:t>en, E</a:t>
            </a:r>
            <a:r>
              <a:rPr lang="de-DE" sz="80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ck</a:t>
            </a:r>
            <a:r>
              <a:rPr lang="de-DE" sz="8000" b="1" i="1" dirty="0" smtClean="0">
                <a:latin typeface="Arial" pitchFamily="34" charset="0"/>
                <a:cs typeface="Arial" pitchFamily="34" charset="0"/>
              </a:rPr>
              <a:t>e, Glo</a:t>
            </a:r>
            <a:r>
              <a:rPr lang="de-DE" sz="80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ck</a:t>
            </a:r>
            <a:r>
              <a:rPr lang="de-DE" sz="8000" b="1" i="1" dirty="0" smtClean="0">
                <a:latin typeface="Arial" pitchFamily="34" charset="0"/>
                <a:cs typeface="Arial" pitchFamily="34" charset="0"/>
              </a:rPr>
              <a:t>e, pa</a:t>
            </a:r>
            <a:r>
              <a:rPr lang="de-DE" sz="80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ck</a:t>
            </a:r>
            <a:r>
              <a:rPr lang="de-DE" sz="8000" b="1" i="1" dirty="0" smtClean="0">
                <a:latin typeface="Arial" pitchFamily="34" charset="0"/>
                <a:cs typeface="Arial" pitchFamily="34" charset="0"/>
              </a:rPr>
              <a:t>en</a:t>
            </a:r>
            <a:endParaRPr lang="ru-RU" sz="80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k Wor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hlinkClick r:id="" action="ppaction://noaction">
              <a:snd r:embed="rId2" name="ck Worter.wav"/>
            </a:hlinkClick>
          </p:cNvPr>
          <p:cNvSpPr>
            <a:spLocks noChangeArrowheads="1"/>
          </p:cNvSpPr>
          <p:nvPr/>
        </p:nvSpPr>
        <p:spPr bwMode="auto">
          <a:xfrm>
            <a:off x="0" y="1434663"/>
            <a:ext cx="12192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de-DE" sz="8000" b="1" i="1" dirty="0" smtClean="0">
                <a:latin typeface="Arial" pitchFamily="34" charset="0"/>
                <a:cs typeface="Arial" pitchFamily="34" charset="0"/>
              </a:rPr>
              <a:t>backen, Ecke, Glocke, packen</a:t>
            </a:r>
            <a:endParaRPr lang="ru-RU" sz="80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k Wor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1553486"/>
            <a:ext cx="12192000" cy="3170088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ctr">
              <a:defRPr/>
            </a:pPr>
            <a:r>
              <a:rPr lang="de-DE" sz="20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</a:t>
            </a:r>
            <a:endParaRPr lang="ru-RU" sz="200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hlinkClick r:id="" action="ppaction://noaction">
              <a:snd r:embed="rId2" name="gut, Guten Tag-1.wav"/>
            </a:hlinkClick>
          </p:cNvPr>
          <p:cNvSpPr>
            <a:spLocks noChangeArrowheads="1"/>
          </p:cNvSpPr>
          <p:nvPr/>
        </p:nvSpPr>
        <p:spPr bwMode="auto">
          <a:xfrm>
            <a:off x="0" y="0"/>
            <a:ext cx="12192000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de-DE" sz="8000" b="1" i="1" dirty="0" smtClean="0">
                <a:latin typeface="Arial" pitchFamily="34" charset="0"/>
                <a:cs typeface="Arial" pitchFamily="34" charset="0"/>
              </a:rPr>
              <a:t>g</a:t>
            </a:r>
            <a:r>
              <a:rPr lang="de-DE" sz="80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</a:t>
            </a:r>
            <a:r>
              <a:rPr lang="de-DE" sz="8000" b="1" i="1" dirty="0" smtClean="0">
                <a:latin typeface="Arial" pitchFamily="34" charset="0"/>
                <a:cs typeface="Arial" pitchFamily="34" charset="0"/>
              </a:rPr>
              <a:t>t, G</a:t>
            </a:r>
            <a:r>
              <a:rPr lang="de-DE" sz="80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</a:t>
            </a:r>
            <a:r>
              <a:rPr lang="de-DE" sz="8000" b="1" i="1" dirty="0" smtClean="0">
                <a:latin typeface="Arial" pitchFamily="34" charset="0"/>
                <a:cs typeface="Arial" pitchFamily="34" charset="0"/>
              </a:rPr>
              <a:t>ten Tag! </a:t>
            </a:r>
            <a:r>
              <a:rPr lang="de-DE" sz="8000" b="1" i="1" dirty="0" smtClean="0">
                <a:latin typeface="Arial" pitchFamily="34" charset="0"/>
                <a:cs typeface="Arial" pitchFamily="34" charset="0"/>
              </a:rPr>
              <a:t>besuchen, der Bus</a:t>
            </a:r>
            <a:r>
              <a:rPr lang="de-DE" sz="8000" b="1" i="1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pPr lvl="0" algn="ctr"/>
            <a:r>
              <a:rPr lang="de-DE" sz="8000" b="1" i="1" dirty="0" smtClean="0">
                <a:latin typeface="Arial" pitchFamily="34" charset="0"/>
                <a:cs typeface="Arial" pitchFamily="34" charset="0"/>
              </a:rPr>
              <a:t>das </a:t>
            </a:r>
            <a:r>
              <a:rPr lang="de-DE" sz="8000" b="1" i="1" dirty="0" smtClean="0">
                <a:latin typeface="Arial" pitchFamily="34" charset="0"/>
                <a:cs typeface="Arial" pitchFamily="34" charset="0"/>
              </a:rPr>
              <a:t>Buch, bunt, dumm, der Fuß, der Hut, nur, die Nummer, das Tuch </a:t>
            </a:r>
            <a:endParaRPr lang="ru-RU" sz="8000" b="1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ut, Guten Tag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hlinkClick r:id="" action="ppaction://noaction">
              <a:snd r:embed="rId3" name="L-pravilo.wav"/>
            </a:hlinkClick>
          </p:cNvPr>
          <p:cNvSpPr/>
          <p:nvPr/>
        </p:nvSpPr>
        <p:spPr>
          <a:xfrm>
            <a:off x="0" y="1553486"/>
            <a:ext cx="12192000" cy="3170088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ctr">
              <a:defRPr/>
            </a:pPr>
            <a:r>
              <a:rPr lang="de-DE" sz="20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</a:t>
            </a:r>
            <a:endParaRPr lang="ru-RU" sz="200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-pravi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hlinkClick r:id="" action="ppaction://noaction">
              <a:snd r:embed="rId2" name="das Plakat, der Planet-1.wav"/>
            </a:hlinkClick>
          </p:cNvPr>
          <p:cNvSpPr>
            <a:spLocks noChangeArrowheads="1"/>
          </p:cNvSpPr>
          <p:nvPr/>
        </p:nvSpPr>
        <p:spPr bwMode="auto">
          <a:xfrm>
            <a:off x="0" y="117693"/>
            <a:ext cx="12192000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das P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akat, der 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anet,</a:t>
            </a:r>
          </a:p>
          <a:p>
            <a:pPr lvl="0" algn="ctr"/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die 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ombe, 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f 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us e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f, b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au, eine 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B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use,</a:t>
            </a:r>
          </a:p>
          <a:p>
            <a:pPr lvl="0" algn="ctr"/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eine B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ume, der 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G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obus, der B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ock, 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Nu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ll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, dunke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de-DE" sz="7200" b="1" i="1" dirty="0" smtClean="0">
                <a:latin typeface="Arial" pitchFamily="34" charset="0"/>
                <a:cs typeface="Arial" pitchFamily="34" charset="0"/>
              </a:rPr>
              <a:t>, schne</a:t>
            </a:r>
            <a:r>
              <a:rPr lang="de-DE" sz="7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ll</a:t>
            </a:r>
            <a:endParaRPr lang="ru-RU" sz="7200" b="1" i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as Plakat, der Planet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0" y="1094784"/>
            <a:ext cx="12192000" cy="2133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794" tIns="50397" rIns="100794" bIns="50397">
            <a:spAutoFit/>
          </a:bodyPr>
          <a:lstStyle/>
          <a:p>
            <a:pPr algn="ctr">
              <a:buFont typeface="Times New Roman" pitchFamily="16" charset="0"/>
              <a:buNone/>
              <a:defRPr/>
            </a:pPr>
            <a:r>
              <a:rPr lang="ru-RU" sz="6600" b="1" i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Arial"/>
              </a:rPr>
              <a:t>Если хотите прослушать ещё раз, нажмите на слова</a:t>
            </a:r>
            <a:endParaRPr lang="ru-RU" sz="6600" b="1" i="1" dirty="0">
              <a:solidFill>
                <a:srgbClr val="00B05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3517419"/>
            <a:ext cx="12192000" cy="2594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794" tIns="50397" rIns="100794" bIns="50397">
            <a:spAutoFit/>
          </a:bodyPr>
          <a:lstStyle/>
          <a:p>
            <a:pPr algn="ctr">
              <a:buFont typeface="Times New Roman" pitchFamily="16" charset="0"/>
              <a:buNone/>
              <a:defRPr/>
            </a:pPr>
            <a:r>
              <a:rPr lang="ru-RU" sz="5400" b="1" i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3399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Arial"/>
              </a:rPr>
              <a:t>На следующий слайд проходить пробелом или движением колёсика мышки на себя</a:t>
            </a:r>
            <a:endParaRPr lang="ru-RU" sz="5400" b="1" i="1" dirty="0">
              <a:solidFill>
                <a:srgbClr val="003399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71188" y="0"/>
            <a:ext cx="4064730" cy="4051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3">
            <a:hlinkClick r:id="" action="ppaction://noaction">
              <a:snd r:embed="rId4" name="ei.wav"/>
            </a:hlinkClick>
          </p:cNvPr>
          <p:cNvSpPr txBox="1">
            <a:spLocks noChangeArrowheads="1"/>
          </p:cNvSpPr>
          <p:nvPr/>
        </p:nvSpPr>
        <p:spPr bwMode="auto">
          <a:xfrm>
            <a:off x="0" y="3986233"/>
            <a:ext cx="12192000" cy="287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794" tIns="50397" rIns="100794" bIns="50397">
            <a:spAutoFit/>
          </a:bodyPr>
          <a:lstStyle/>
          <a:p>
            <a:pPr algn="ctr">
              <a:defRPr/>
            </a:pPr>
            <a:r>
              <a:rPr lang="ru-RU" sz="6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</a:rPr>
              <a:t>Буквосочетание</a:t>
            </a:r>
            <a:r>
              <a:rPr lang="en-US" sz="6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</a:rPr>
              <a:t>ei</a:t>
            </a:r>
            <a:endParaRPr lang="ru-RU" sz="60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+mn-ea"/>
            </a:endParaRPr>
          </a:p>
          <a:p>
            <a:pPr algn="ctr">
              <a:defRPr/>
            </a:pPr>
            <a:r>
              <a:rPr lang="ru-RU" sz="6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</a:rPr>
              <a:t>читается как </a:t>
            </a:r>
            <a:r>
              <a:rPr lang="en-US" sz="60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</a:rPr>
              <a:t>[</a:t>
            </a:r>
            <a:r>
              <a:rPr lang="ru-RU" sz="60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</a:rPr>
              <a:t>ай</a:t>
            </a:r>
            <a:r>
              <a:rPr lang="en-US" sz="60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</a:rPr>
              <a:t>]</a:t>
            </a:r>
            <a:r>
              <a:rPr lang="ru-RU" sz="6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</a:rPr>
              <a:t>.</a:t>
            </a:r>
          </a:p>
          <a:p>
            <a:pPr algn="ctr">
              <a:defRPr/>
            </a:pPr>
            <a:r>
              <a:rPr lang="ru-RU" sz="6000" b="1" i="1" dirty="0">
                <a:solidFill>
                  <a:srgbClr val="008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</a:rPr>
              <a:t>(ниточка с иголочкой)</a:t>
            </a:r>
            <a:endParaRPr lang="en-US" sz="6000" b="1" i="1" dirty="0">
              <a:solidFill>
                <a:srgbClr val="00808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i-zvu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hlinkClick r:id="" action="ppaction://noaction">
              <a:snd r:embed="rId3" name="ei-Worter.wav"/>
            </a:hlinkClick>
          </p:cNvPr>
          <p:cNvSpPr>
            <a:spLocks noChangeArrowheads="1"/>
          </p:cNvSpPr>
          <p:nvPr/>
        </p:nvSpPr>
        <p:spPr bwMode="auto">
          <a:xfrm>
            <a:off x="0" y="1213944"/>
            <a:ext cx="12192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-228600" algn="l"/>
              </a:tabLst>
            </a:pPr>
            <a:r>
              <a:rPr kumimoji="0" lang="de-DE" sz="9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kumimoji="0" lang="de-DE" sz="96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ei</a:t>
            </a:r>
            <a:r>
              <a:rPr kumimoji="0" lang="de-DE" sz="9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n, n</a:t>
            </a:r>
            <a:r>
              <a:rPr kumimoji="0" lang="de-DE" sz="9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ei</a:t>
            </a:r>
            <a:r>
              <a:rPr kumimoji="0" lang="de-DE" sz="9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n,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-228600" algn="l"/>
              </a:tabLst>
            </a:pPr>
            <a:r>
              <a:rPr kumimoji="0" lang="de-DE" sz="9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kumimoji="0" lang="de-DE" sz="9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ei</a:t>
            </a:r>
            <a:r>
              <a:rPr kumimoji="0" lang="de-DE" sz="9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mat, n</a:t>
            </a:r>
            <a:r>
              <a:rPr kumimoji="0" lang="de-DE" sz="9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ei</a:t>
            </a:r>
            <a:r>
              <a:rPr kumimoji="0" lang="de-DE" sz="9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n,</a:t>
            </a:r>
            <a:r>
              <a:rPr kumimoji="0" lang="de-DE" sz="96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de-DE" sz="9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Ei</a:t>
            </a:r>
            <a:endParaRPr kumimoji="0" lang="de-DE" sz="96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i-Wor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hlinkClick r:id="" action="ppaction://noaction">
              <a:snd r:embed="rId3" name="ei-Worter.wav"/>
            </a:hlinkClick>
          </p:cNvPr>
          <p:cNvSpPr>
            <a:spLocks noChangeArrowheads="1"/>
          </p:cNvSpPr>
          <p:nvPr/>
        </p:nvSpPr>
        <p:spPr bwMode="auto">
          <a:xfrm>
            <a:off x="0" y="1213944"/>
            <a:ext cx="12192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-228600" algn="l"/>
              </a:tabLst>
            </a:pPr>
            <a:r>
              <a:rPr kumimoji="0" lang="de-DE" sz="9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kumimoji="0" lang="de-DE" sz="96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ei</a:t>
            </a:r>
            <a:r>
              <a:rPr kumimoji="0" lang="de-DE" sz="9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n, </a:t>
            </a:r>
            <a:r>
              <a:rPr kumimoji="0" lang="de-DE" sz="96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nein,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-228600" algn="l"/>
              </a:tabLst>
            </a:pPr>
            <a:r>
              <a:rPr kumimoji="0" lang="de-DE" sz="96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Heimat, nein,</a:t>
            </a:r>
            <a:r>
              <a:rPr kumimoji="0" lang="de-DE" sz="9600" b="1" i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de-DE" sz="96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Ei</a:t>
            </a:r>
            <a:endParaRPr kumimoji="0" lang="de-DE" sz="9600" b="1" i="1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i-Wor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hlinkClick r:id="" action="ppaction://noaction">
              <a:snd r:embed="rId2" name="ein-mein-usw.wav"/>
            </a:hlinkClick>
          </p:cNvPr>
          <p:cNvSpPr>
            <a:spLocks noChangeArrowheads="1"/>
          </p:cNvSpPr>
          <p:nvPr/>
        </p:nvSpPr>
        <p:spPr bwMode="auto">
          <a:xfrm>
            <a:off x="0" y="409903"/>
            <a:ext cx="121920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-228600" algn="l"/>
              </a:tabLst>
            </a:pPr>
            <a:r>
              <a:rPr kumimoji="0" lang="de-DE" sz="7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kumimoji="0" lang="de-DE" sz="72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ei</a:t>
            </a:r>
            <a:r>
              <a:rPr kumimoji="0" lang="de-DE" sz="7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n, n</a:t>
            </a:r>
            <a:r>
              <a:rPr kumimoji="0" lang="de-DE" sz="7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ei</a:t>
            </a:r>
            <a:r>
              <a:rPr kumimoji="0" lang="de-DE" sz="7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n, d</a:t>
            </a:r>
            <a:r>
              <a:rPr kumimoji="0" lang="de-DE" sz="7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ein</a:t>
            </a:r>
            <a:r>
              <a:rPr kumimoji="0" lang="de-DE" sz="7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e,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-228600" algn="l"/>
              </a:tabLst>
            </a:pPr>
            <a:r>
              <a:rPr kumimoji="0" lang="de-DE" sz="7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kumimoji="0" lang="de-DE" sz="7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ei</a:t>
            </a:r>
            <a:r>
              <a:rPr kumimoji="0" lang="de-DE" sz="7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der, das </a:t>
            </a:r>
            <a:r>
              <a:rPr kumimoji="0" lang="de-DE" sz="7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Ei</a:t>
            </a:r>
            <a:r>
              <a:rPr kumimoji="0" lang="de-DE" sz="7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s, </a:t>
            </a:r>
            <a:r>
              <a:rPr kumimoji="0" lang="de-DE" sz="7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ei</a:t>
            </a:r>
            <a:r>
              <a:rPr kumimoji="0" lang="de-DE" sz="7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ns, dr</a:t>
            </a:r>
            <a:r>
              <a:rPr kumimoji="0" lang="de-DE" sz="7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ei</a:t>
            </a:r>
            <a:r>
              <a:rPr kumimoji="0" lang="de-DE" sz="7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-228600" algn="l"/>
              </a:tabLst>
            </a:pPr>
            <a:r>
              <a:rPr kumimoji="0" lang="de-DE" sz="7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der F</a:t>
            </a:r>
            <a:r>
              <a:rPr kumimoji="0" lang="de-DE" sz="7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ei</a:t>
            </a:r>
            <a:r>
              <a:rPr kumimoji="0" lang="de-DE" sz="7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ertag, B</a:t>
            </a:r>
            <a:r>
              <a:rPr kumimoji="0" lang="de-DE" sz="7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ei</a:t>
            </a:r>
            <a:r>
              <a:rPr kumimoji="0" lang="de-DE" sz="7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ne, fr</a:t>
            </a:r>
            <a:r>
              <a:rPr kumimoji="0" lang="de-DE" sz="7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ei</a:t>
            </a:r>
            <a:r>
              <a:rPr kumimoji="0" lang="de-DE" sz="7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der Fr</a:t>
            </a:r>
            <a:r>
              <a:rPr kumimoji="0" lang="de-DE" sz="7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ei</a:t>
            </a:r>
            <a:r>
              <a:rPr kumimoji="0" lang="de-DE" sz="7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tag, das Kl</a:t>
            </a:r>
            <a:r>
              <a:rPr kumimoji="0" lang="de-DE" sz="7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ei</a:t>
            </a:r>
            <a:r>
              <a:rPr kumimoji="0" lang="de-DE" sz="7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d, H</a:t>
            </a:r>
            <a:r>
              <a:rPr kumimoji="0" lang="de-DE" sz="7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ei</a:t>
            </a:r>
            <a:r>
              <a:rPr kumimoji="0" lang="de-DE" sz="7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mat </a:t>
            </a:r>
            <a:endParaRPr kumimoji="0" lang="de-DE" sz="7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in-mein-us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4b9f81b545604b4567db464792a9cc42cf3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2319</TotalTime>
  <Words>772</Words>
  <Application>Microsoft Office PowerPoint</Application>
  <PresentationFormat>Произвольный</PresentationFormat>
  <Paragraphs>120</Paragraphs>
  <Slides>48</Slides>
  <Notes>19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Admin</cp:lastModifiedBy>
  <cp:revision>536</cp:revision>
  <dcterms:created xsi:type="dcterms:W3CDTF">2016-02-11T11:38:23Z</dcterms:created>
  <dcterms:modified xsi:type="dcterms:W3CDTF">2022-08-11T14:17:00Z</dcterms:modified>
</cp:coreProperties>
</file>